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5466" r:id="rId2"/>
    <p:sldMasterId id="2147485488" r:id="rId3"/>
  </p:sldMasterIdLst>
  <p:notesMasterIdLst>
    <p:notesMasterId r:id="rId13"/>
  </p:notesMasterIdLst>
  <p:handoutMasterIdLst>
    <p:handoutMasterId r:id="rId14"/>
  </p:handoutMasterIdLst>
  <p:sldIdLst>
    <p:sldId id="860" r:id="rId4"/>
    <p:sldId id="861" r:id="rId5"/>
    <p:sldId id="862" r:id="rId6"/>
    <p:sldId id="863" r:id="rId7"/>
    <p:sldId id="864" r:id="rId8"/>
    <p:sldId id="865" r:id="rId9"/>
    <p:sldId id="866" r:id="rId10"/>
    <p:sldId id="867" r:id="rId11"/>
    <p:sldId id="868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5C2"/>
    <a:srgbClr val="FFFFFF"/>
    <a:srgbClr val="000066"/>
    <a:srgbClr val="009900"/>
    <a:srgbClr val="0000AC"/>
    <a:srgbClr val="000082"/>
    <a:srgbClr val="85C2FF"/>
    <a:srgbClr val="FA48D8"/>
    <a:srgbClr val="0070C0"/>
    <a:srgbClr val="5E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9178" autoAdjust="0"/>
  </p:normalViewPr>
  <p:slideViewPr>
    <p:cSldViewPr>
      <p:cViewPr varScale="1">
        <p:scale>
          <a:sx n="88" d="100"/>
          <a:sy n="88" d="100"/>
        </p:scale>
        <p:origin x="12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notesViewPr>
    <p:cSldViewPr>
      <p:cViewPr varScale="1">
        <p:scale>
          <a:sx n="55" d="100"/>
          <a:sy n="55" d="100"/>
        </p:scale>
        <p:origin x="-1854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89304605749501E-2"/>
          <c:y val="0.14439486454160999"/>
          <c:w val="0.82674804499433796"/>
          <c:h val="0.768656346540598"/>
        </c:manualLayout>
      </c:layout>
      <c:areaChart>
        <c:grouping val="stacked"/>
        <c:varyColors val="0"/>
        <c:ser>
          <c:idx val="0"/>
          <c:order val="0"/>
          <c:tx>
            <c:strRef>
              <c:f>KPI!$C$51</c:f>
              <c:strCache>
                <c:ptCount val="1"/>
                <c:pt idx="0">
                  <c:v>Экспортная пошлина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409DAD"/>
              </a:solidFill>
              <a:prstDash val="solid"/>
            </a:ln>
          </c:spPr>
          <c:cat>
            <c:numRef>
              <c:f>Calc!$H$6:$Z$6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KPI!$H$51:$Z$51</c:f>
              <c:numCache>
                <c:formatCode>#,##0;\(#,##0\);\-</c:formatCode>
                <c:ptCount val="19"/>
                <c:pt idx="0">
                  <c:v>3232.5599776790132</c:v>
                </c:pt>
                <c:pt idx="1">
                  <c:v>3178.271131789777</c:v>
                </c:pt>
                <c:pt idx="2">
                  <c:v>3297.709911328252</c:v>
                </c:pt>
                <c:pt idx="3">
                  <c:v>1588.3851</c:v>
                </c:pt>
                <c:pt idx="4">
                  <c:v>1394.8876499999999</c:v>
                </c:pt>
                <c:pt idx="5">
                  <c:v>1208.12445</c:v>
                </c:pt>
                <c:pt idx="6">
                  <c:v>1187.4727499999999</c:v>
                </c:pt>
                <c:pt idx="7">
                  <c:v>1161.6581249999999</c:v>
                </c:pt>
                <c:pt idx="8">
                  <c:v>1135.8434999999999</c:v>
                </c:pt>
                <c:pt idx="9">
                  <c:v>1110.028875</c:v>
                </c:pt>
                <c:pt idx="10">
                  <c:v>1094.5400999999999</c:v>
                </c:pt>
                <c:pt idx="11">
                  <c:v>1079.0513249999999</c:v>
                </c:pt>
                <c:pt idx="12">
                  <c:v>1063.5625500000001</c:v>
                </c:pt>
                <c:pt idx="13">
                  <c:v>1048.0737750000001</c:v>
                </c:pt>
                <c:pt idx="14">
                  <c:v>1037.7479249999999</c:v>
                </c:pt>
                <c:pt idx="15">
                  <c:v>1027.4220749999999</c:v>
                </c:pt>
                <c:pt idx="16">
                  <c:v>1022.25915</c:v>
                </c:pt>
                <c:pt idx="17">
                  <c:v>1017.096225</c:v>
                </c:pt>
                <c:pt idx="18">
                  <c:v>1011.9333</c:v>
                </c:pt>
              </c:numCache>
            </c:numRef>
          </c:val>
        </c:ser>
        <c:ser>
          <c:idx val="1"/>
          <c:order val="1"/>
          <c:tx>
            <c:strRef>
              <c:f>KPI!$C$52</c:f>
              <c:strCache>
                <c:ptCount val="1"/>
                <c:pt idx="0">
                  <c:v>НДПИ</c:v>
                </c:pt>
              </c:strCache>
            </c:strRef>
          </c:tx>
          <c:spPr>
            <a:solidFill>
              <a:srgbClr val="BFDEE4"/>
            </a:solidFill>
            <a:ln w="3175">
              <a:solidFill>
                <a:srgbClr val="E3C9E3"/>
              </a:solidFill>
              <a:prstDash val="solid"/>
            </a:ln>
          </c:spPr>
          <c:cat>
            <c:numRef>
              <c:f>Calc!$H$6:$Z$6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KPI!$H$52:$Z$52</c:f>
              <c:numCache>
                <c:formatCode>#,##0;\(#,##0\);\-</c:formatCode>
                <c:ptCount val="19"/>
                <c:pt idx="0">
                  <c:v>1262.5756630000001</c:v>
                </c:pt>
                <c:pt idx="1">
                  <c:v>1286.391269</c:v>
                </c:pt>
                <c:pt idx="2">
                  <c:v>1404.070076</c:v>
                </c:pt>
                <c:pt idx="3">
                  <c:v>1438.4153422341931</c:v>
                </c:pt>
                <c:pt idx="4">
                  <c:v>1576.320173150036</c:v>
                </c:pt>
                <c:pt idx="5">
                  <c:v>1654.9964991979541</c:v>
                </c:pt>
                <c:pt idx="6">
                  <c:v>1626.705960750126</c:v>
                </c:pt>
                <c:pt idx="7">
                  <c:v>1591.3427876903399</c:v>
                </c:pt>
                <c:pt idx="8">
                  <c:v>1555.979614630555</c:v>
                </c:pt>
                <c:pt idx="9">
                  <c:v>1520.6164415707699</c:v>
                </c:pt>
                <c:pt idx="10">
                  <c:v>1499.3985377348999</c:v>
                </c:pt>
                <c:pt idx="11">
                  <c:v>1478.180633899027</c:v>
                </c:pt>
                <c:pt idx="12">
                  <c:v>1456.962730063156</c:v>
                </c:pt>
                <c:pt idx="13">
                  <c:v>1435.7448262272851</c:v>
                </c:pt>
                <c:pt idx="14">
                  <c:v>1421.599557003371</c:v>
                </c:pt>
                <c:pt idx="15">
                  <c:v>1407.454287779457</c:v>
                </c:pt>
                <c:pt idx="16">
                  <c:v>1400.3816531675</c:v>
                </c:pt>
                <c:pt idx="17">
                  <c:v>1393.309018555542</c:v>
                </c:pt>
                <c:pt idx="18">
                  <c:v>1386.236383943585</c:v>
                </c:pt>
              </c:numCache>
            </c:numRef>
          </c:val>
        </c:ser>
        <c:ser>
          <c:idx val="2"/>
          <c:order val="2"/>
          <c:tx>
            <c:strRef>
              <c:f>KPI!$C$53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4066AA"/>
            </a:solidFill>
            <a:ln w="3175">
              <a:solidFill>
                <a:srgbClr val="AA5CAA"/>
              </a:solidFill>
              <a:prstDash val="solid"/>
            </a:ln>
          </c:spPr>
          <c:cat>
            <c:numRef>
              <c:f>Calc!$H$6:$Z$6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KPI!$H$53:$Z$53</c:f>
              <c:numCache>
                <c:formatCode>#,##0;\(#,##0\);\-</c:formatCode>
                <c:ptCount val="19"/>
                <c:pt idx="0">
                  <c:v>19.258167528000001</c:v>
                </c:pt>
                <c:pt idx="1">
                  <c:v>19.258167528000001</c:v>
                </c:pt>
                <c:pt idx="2">
                  <c:v>19.797396218784002</c:v>
                </c:pt>
                <c:pt idx="3">
                  <c:v>19.411839368809581</c:v>
                </c:pt>
                <c:pt idx="4">
                  <c:v>19.124459518057598</c:v>
                </c:pt>
                <c:pt idx="5">
                  <c:v>18.832494050110132</c:v>
                </c:pt>
                <c:pt idx="6">
                  <c:v>18.53637802512695</c:v>
                </c:pt>
                <c:pt idx="7">
                  <c:v>18.24287537966244</c:v>
                </c:pt>
                <c:pt idx="8">
                  <c:v>17.945368016788031</c:v>
                </c:pt>
                <c:pt idx="9">
                  <c:v>17.644235883830721</c:v>
                </c:pt>
                <c:pt idx="10">
                  <c:v>17.339822880637321</c:v>
                </c:pt>
                <c:pt idx="11">
                  <c:v>17.04518058498028</c:v>
                </c:pt>
                <c:pt idx="12">
                  <c:v>16.759382001560979</c:v>
                </c:pt>
                <c:pt idx="13">
                  <c:v>16.481588083704921</c:v>
                </c:pt>
                <c:pt idx="14">
                  <c:v>16.21103938924103</c:v>
                </c:pt>
                <c:pt idx="15">
                  <c:v>15.95341868073084</c:v>
                </c:pt>
                <c:pt idx="16">
                  <c:v>15.70749941627302</c:v>
                </c:pt>
                <c:pt idx="17">
                  <c:v>15.478541574757999</c:v>
                </c:pt>
                <c:pt idx="18">
                  <c:v>15.26493594218906</c:v>
                </c:pt>
              </c:numCache>
            </c:numRef>
          </c:val>
        </c:ser>
        <c:ser>
          <c:idx val="4"/>
          <c:order val="3"/>
          <c:tx>
            <c:strRef>
              <c:f>KPI!$C$54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AA5CAA"/>
            </a:solidFill>
          </c:spPr>
          <c:cat>
            <c:strRef>
              <c:f>KPI!$H$6:$AB$6</c:f>
              <c:strCache>
                <c:ptCount val="2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0</c:v>
                </c:pt>
                <c:pt idx="20">
                  <c:v>Источник</c:v>
                </c:pt>
              </c:strCache>
            </c:strRef>
          </c:cat>
          <c:val>
            <c:numRef>
              <c:f>KPI!$H$54:$Z$54</c:f>
              <c:numCache>
                <c:formatCode>#,##0;\(#,##0\);\-</c:formatCode>
                <c:ptCount val="19"/>
                <c:pt idx="0">
                  <c:v>78.32474999999998</c:v>
                </c:pt>
                <c:pt idx="1">
                  <c:v>52.638482000000003</c:v>
                </c:pt>
                <c:pt idx="2">
                  <c:v>123.913624</c:v>
                </c:pt>
                <c:pt idx="3">
                  <c:v>112.17418396611851</c:v>
                </c:pt>
                <c:pt idx="4">
                  <c:v>108.14939785128379</c:v>
                </c:pt>
                <c:pt idx="5">
                  <c:v>114.6417272510606</c:v>
                </c:pt>
                <c:pt idx="6">
                  <c:v>112.5792503668674</c:v>
                </c:pt>
                <c:pt idx="7">
                  <c:v>109.6958871755335</c:v>
                </c:pt>
                <c:pt idx="8">
                  <c:v>106.8284747978668</c:v>
                </c:pt>
                <c:pt idx="9">
                  <c:v>103.97549990136579</c:v>
                </c:pt>
                <c:pt idx="10">
                  <c:v>102.7565471322804</c:v>
                </c:pt>
                <c:pt idx="11">
                  <c:v>101.4986775759769</c:v>
                </c:pt>
                <c:pt idx="12">
                  <c:v>100.205583460337</c:v>
                </c:pt>
                <c:pt idx="13">
                  <c:v>98.880606713340242</c:v>
                </c:pt>
                <c:pt idx="14">
                  <c:v>98.337249398457701</c:v>
                </c:pt>
                <c:pt idx="15">
                  <c:v>97.742399837323148</c:v>
                </c:pt>
                <c:pt idx="16">
                  <c:v>97.911420554458715</c:v>
                </c:pt>
                <c:pt idx="17">
                  <c:v>98.012883821417205</c:v>
                </c:pt>
                <c:pt idx="18">
                  <c:v>98.053199147281475</c:v>
                </c:pt>
              </c:numCache>
            </c:numRef>
          </c:val>
        </c:ser>
        <c:ser>
          <c:idx val="5"/>
          <c:order val="4"/>
          <c:tx>
            <c:strRef>
              <c:f>KPI!$C$55</c:f>
              <c:strCache>
                <c:ptCount val="1"/>
                <c:pt idx="0">
                  <c:v>НФР</c:v>
                </c:pt>
              </c:strCache>
            </c:strRef>
          </c:tx>
          <c:spPr>
            <a:solidFill>
              <a:srgbClr val="E3C9E3"/>
            </a:solidFill>
          </c:spPr>
          <c:cat>
            <c:strRef>
              <c:f>KPI!$H$6:$AB$6</c:f>
              <c:strCache>
                <c:ptCount val="2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0</c:v>
                </c:pt>
                <c:pt idx="20">
                  <c:v>Источник</c:v>
                </c:pt>
              </c:strCache>
            </c:strRef>
          </c:cat>
          <c:val>
            <c:numRef>
              <c:f>KPI!$H$55:$Z$55</c:f>
              <c:numCache>
                <c:formatCode>#,##0;\(#,##0\);\-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642264"/>
        <c:axId val="532651280"/>
      </c:areaChart>
      <c:lineChart>
        <c:grouping val="standard"/>
        <c:varyColors val="0"/>
        <c:ser>
          <c:idx val="3"/>
          <c:order val="5"/>
          <c:tx>
            <c:strRef>
              <c:f>KPI!$C$20</c:f>
              <c:strCache>
                <c:ptCount val="1"/>
                <c:pt idx="0">
                  <c:v>Объем добычи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KPI!$H$6:$AB$6</c:f>
              <c:strCache>
                <c:ptCount val="2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0</c:v>
                </c:pt>
                <c:pt idx="20">
                  <c:v>Источник</c:v>
                </c:pt>
              </c:strCache>
            </c:strRef>
          </c:cat>
          <c:val>
            <c:numRef>
              <c:f>KPI!$H$20:$Z$20</c:f>
              <c:numCache>
                <c:formatCode>#,##0.0;\(#,##0.0\);\-</c:formatCode>
                <c:ptCount val="19"/>
                <c:pt idx="0">
                  <c:v>260</c:v>
                </c:pt>
                <c:pt idx="1">
                  <c:v>255</c:v>
                </c:pt>
                <c:pt idx="2">
                  <c:v>250</c:v>
                </c:pt>
                <c:pt idx="3">
                  <c:v>244</c:v>
                </c:pt>
                <c:pt idx="4">
                  <c:v>239</c:v>
                </c:pt>
                <c:pt idx="5">
                  <c:v>234</c:v>
                </c:pt>
                <c:pt idx="6">
                  <c:v>230</c:v>
                </c:pt>
                <c:pt idx="7">
                  <c:v>225</c:v>
                </c:pt>
                <c:pt idx="8">
                  <c:v>220</c:v>
                </c:pt>
                <c:pt idx="9">
                  <c:v>215</c:v>
                </c:pt>
                <c:pt idx="10">
                  <c:v>212</c:v>
                </c:pt>
                <c:pt idx="11">
                  <c:v>209</c:v>
                </c:pt>
                <c:pt idx="12">
                  <c:v>206</c:v>
                </c:pt>
                <c:pt idx="13">
                  <c:v>203</c:v>
                </c:pt>
                <c:pt idx="14">
                  <c:v>201</c:v>
                </c:pt>
                <c:pt idx="15">
                  <c:v>199</c:v>
                </c:pt>
                <c:pt idx="16">
                  <c:v>198</c:v>
                </c:pt>
                <c:pt idx="17">
                  <c:v>197</c:v>
                </c:pt>
                <c:pt idx="18">
                  <c:v>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641480"/>
        <c:axId val="532654416"/>
      </c:lineChart>
      <c:catAx>
        <c:axId val="53264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532651280"/>
        <c:crosses val="autoZero"/>
        <c:auto val="1"/>
        <c:lblAlgn val="ctr"/>
        <c:lblOffset val="100"/>
        <c:tickLblSkip val="1"/>
        <c:noMultiLvlLbl val="0"/>
      </c:catAx>
      <c:valAx>
        <c:axId val="532651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млрд руб.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29087200792801E-2"/>
              <c:y val="0.42259255982384603"/>
            </c:manualLayout>
          </c:layout>
          <c:overlay val="0"/>
        </c:title>
        <c:numFmt formatCode="#,##0;\(#,##0\);\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532642264"/>
        <c:crosses val="autoZero"/>
        <c:crossBetween val="between"/>
      </c:valAx>
      <c:valAx>
        <c:axId val="532654416"/>
        <c:scaling>
          <c:orientation val="minMax"/>
          <c:min val="0"/>
        </c:scaling>
        <c:delete val="0"/>
        <c:axPos val="r"/>
        <c:numFmt formatCode="#,##0;\(#,##0\);\-" sourceLinked="0"/>
        <c:majorTickMark val="out"/>
        <c:minorTickMark val="none"/>
        <c:tickLblPos val="nextTo"/>
        <c:crossAx val="532641480"/>
        <c:crosses val="max"/>
        <c:crossBetween val="between"/>
      </c:valAx>
      <c:catAx>
        <c:axId val="532641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26544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18339351859523"/>
          <c:y val="7.7917109563964804E-2"/>
          <c:w val="0.55450953626749899"/>
          <c:h val="0.126596455243177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4899768836199"/>
          <c:y val="0.149527029733835"/>
          <c:w val="0.72756875437587598"/>
          <c:h val="0.61845392160338797"/>
        </c:manualLayout>
      </c:layout>
      <c:lineChart>
        <c:grouping val="standard"/>
        <c:varyColors val="0"/>
        <c:ser>
          <c:idx val="0"/>
          <c:order val="0"/>
          <c:tx>
            <c:strRef>
              <c:f>Graphs!$C$16</c:f>
              <c:strCache>
                <c:ptCount val="1"/>
                <c:pt idx="0">
                  <c:v>Текущее законодательство</c:v>
                </c:pt>
              </c:strCache>
            </c:strRef>
          </c:tx>
          <c:spPr>
            <a:ln w="25400" cap="rnd">
              <a:solidFill>
                <a:srgbClr val="007C9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Graphs!$K$16:$Z$16</c:f>
              <c:numCache>
                <c:formatCode>#,##0.0;\(#,##0.0\);\-</c:formatCode>
                <c:ptCount val="16"/>
                <c:pt idx="0">
                  <c:v>244</c:v>
                </c:pt>
                <c:pt idx="1">
                  <c:v>239</c:v>
                </c:pt>
                <c:pt idx="2">
                  <c:v>234</c:v>
                </c:pt>
                <c:pt idx="3">
                  <c:v>230</c:v>
                </c:pt>
                <c:pt idx="4">
                  <c:v>225</c:v>
                </c:pt>
                <c:pt idx="5">
                  <c:v>220</c:v>
                </c:pt>
                <c:pt idx="6">
                  <c:v>215</c:v>
                </c:pt>
                <c:pt idx="7">
                  <c:v>212</c:v>
                </c:pt>
                <c:pt idx="8">
                  <c:v>209</c:v>
                </c:pt>
                <c:pt idx="9">
                  <c:v>206</c:v>
                </c:pt>
                <c:pt idx="10">
                  <c:v>203</c:v>
                </c:pt>
                <c:pt idx="11">
                  <c:v>201</c:v>
                </c:pt>
                <c:pt idx="12">
                  <c:v>199</c:v>
                </c:pt>
                <c:pt idx="13">
                  <c:v>198</c:v>
                </c:pt>
                <c:pt idx="14">
                  <c:v>197</c:v>
                </c:pt>
                <c:pt idx="15">
                  <c:v>196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Graphs!$C$17</c:f>
              <c:strCache>
                <c:ptCount val="1"/>
                <c:pt idx="0">
                  <c:v>Переход на режим НФР</c:v>
                </c:pt>
              </c:strCache>
            </c:strRef>
          </c:tx>
          <c:spPr>
            <a:ln w="25400" cap="rnd">
              <a:solidFill>
                <a:srgbClr val="8E258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Graphs!$K$17:$Z$17</c:f>
              <c:numCache>
                <c:formatCode>#,##0.0;\(#,##0.0\);\-</c:formatCode>
                <c:ptCount val="16"/>
                <c:pt idx="0">
                  <c:v>244</c:v>
                </c:pt>
                <c:pt idx="1">
                  <c:v>245.80261682467409</c:v>
                </c:pt>
                <c:pt idx="2">
                  <c:v>245.72921565688199</c:v>
                </c:pt>
                <c:pt idx="3">
                  <c:v>257.16752461897528</c:v>
                </c:pt>
                <c:pt idx="4">
                  <c:v>267.31673144765921</c:v>
                </c:pt>
                <c:pt idx="5">
                  <c:v>268.31463475062628</c:v>
                </c:pt>
                <c:pt idx="6">
                  <c:v>264.34356248700931</c:v>
                </c:pt>
                <c:pt idx="7">
                  <c:v>265.45961216637329</c:v>
                </c:pt>
                <c:pt idx="8">
                  <c:v>263.40166716935721</c:v>
                </c:pt>
                <c:pt idx="9">
                  <c:v>265.71804778689858</c:v>
                </c:pt>
                <c:pt idx="10">
                  <c:v>261.84836747932252</c:v>
                </c:pt>
                <c:pt idx="11">
                  <c:v>259.26858060760497</c:v>
                </c:pt>
                <c:pt idx="12">
                  <c:v>256.68879373588749</c:v>
                </c:pt>
                <c:pt idx="13">
                  <c:v>255.398900300029</c:v>
                </c:pt>
                <c:pt idx="14">
                  <c:v>254.10900686417011</c:v>
                </c:pt>
                <c:pt idx="15">
                  <c:v>252.81911342831131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963992"/>
        <c:axId val="525958112"/>
      </c:lineChart>
      <c:catAx>
        <c:axId val="525963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5958112"/>
        <c:crosses val="autoZero"/>
        <c:auto val="1"/>
        <c:lblAlgn val="ctr"/>
        <c:lblOffset val="100"/>
        <c:noMultiLvlLbl val="0"/>
      </c:catAx>
      <c:valAx>
        <c:axId val="525958112"/>
        <c:scaling>
          <c:orientation val="minMax"/>
          <c:max val="300"/>
          <c:min val="1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млн т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9192981831388798E-3"/>
              <c:y val="0.399409738203692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;\(#,##0.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596399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9690231524958499E-2"/>
          <c:y val="0.88044485634847103"/>
          <c:w val="0.735803394165087"/>
          <c:h val="8.131245337909269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500905646001"/>
          <c:y val="0.133922515621058"/>
          <c:w val="0.72487672297958305"/>
          <c:h val="0.61845392160338797"/>
        </c:manualLayout>
      </c:layout>
      <c:lineChart>
        <c:grouping val="standard"/>
        <c:varyColors val="0"/>
        <c:ser>
          <c:idx val="0"/>
          <c:order val="0"/>
          <c:tx>
            <c:strRef>
              <c:f>Graphs!$C$16</c:f>
              <c:strCache>
                <c:ptCount val="1"/>
                <c:pt idx="0">
                  <c:v>Текущее законодательство</c:v>
                </c:pt>
              </c:strCache>
            </c:strRef>
          </c:tx>
          <c:spPr>
            <a:ln w="25400" cap="rnd">
              <a:solidFill>
                <a:srgbClr val="007C9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Graphs!$K$26:$Z$26</c:f>
              <c:numCache>
                <c:formatCode>#,##0;\(#,##0\);\-</c:formatCode>
                <c:ptCount val="16"/>
                <c:pt idx="0">
                  <c:v>3158.38646556912</c:v>
                </c:pt>
                <c:pt idx="1">
                  <c:v>3098.4816805193768</c:v>
                </c:pt>
                <c:pt idx="2">
                  <c:v>2996.5951704991262</c:v>
                </c:pt>
                <c:pt idx="3">
                  <c:v>2945.29433914212</c:v>
                </c:pt>
                <c:pt idx="4">
                  <c:v>2880.9396752455368</c:v>
                </c:pt>
                <c:pt idx="5">
                  <c:v>2816.5969574452101</c:v>
                </c:pt>
                <c:pt idx="6">
                  <c:v>2752.265052355966</c:v>
                </c:pt>
                <c:pt idx="7">
                  <c:v>2714.035007747817</c:v>
                </c:pt>
                <c:pt idx="8">
                  <c:v>2675.775817059985</c:v>
                </c:pt>
                <c:pt idx="9">
                  <c:v>2637.490245525054</c:v>
                </c:pt>
                <c:pt idx="10">
                  <c:v>2599.18079602433</c:v>
                </c:pt>
                <c:pt idx="11">
                  <c:v>2573.8957707910699</c:v>
                </c:pt>
                <c:pt idx="12">
                  <c:v>2548.5721812975112</c:v>
                </c:pt>
                <c:pt idx="13">
                  <c:v>2536.2597231382319</c:v>
                </c:pt>
                <c:pt idx="14">
                  <c:v>2523.896668951716</c:v>
                </c:pt>
                <c:pt idx="15">
                  <c:v>2511.487819033056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Graphs!$C$17</c:f>
              <c:strCache>
                <c:ptCount val="1"/>
                <c:pt idx="0">
                  <c:v>Переход на режим НФР</c:v>
                </c:pt>
              </c:strCache>
            </c:strRef>
          </c:tx>
          <c:spPr>
            <a:ln w="25400" cap="rnd">
              <a:solidFill>
                <a:srgbClr val="8E258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Graphs!$K$27:$Z$27</c:f>
              <c:numCache>
                <c:formatCode>#,##0;\(#,##0\);\-</c:formatCode>
                <c:ptCount val="16"/>
                <c:pt idx="0">
                  <c:v>3158.38646556912</c:v>
                </c:pt>
                <c:pt idx="1">
                  <c:v>2947.88544926134</c:v>
                </c:pt>
                <c:pt idx="2">
                  <c:v>2887.171472199218</c:v>
                </c:pt>
                <c:pt idx="3">
                  <c:v>3020.3714553791278</c:v>
                </c:pt>
                <c:pt idx="4">
                  <c:v>3133.2661078368751</c:v>
                </c:pt>
                <c:pt idx="5">
                  <c:v>3369.854800178292</c:v>
                </c:pt>
                <c:pt idx="6">
                  <c:v>3308.5045117508189</c:v>
                </c:pt>
                <c:pt idx="7">
                  <c:v>3320.4821479422999</c:v>
                </c:pt>
                <c:pt idx="8">
                  <c:v>3289.2220011187551</c:v>
                </c:pt>
                <c:pt idx="9">
                  <c:v>3319.7951895707129</c:v>
                </c:pt>
                <c:pt idx="10">
                  <c:v>3263.3783717980441</c:v>
                </c:pt>
                <c:pt idx="11">
                  <c:v>3226.1305660787311</c:v>
                </c:pt>
                <c:pt idx="12">
                  <c:v>3189.3943591846919</c:v>
                </c:pt>
                <c:pt idx="13">
                  <c:v>3171.5574195852641</c:v>
                </c:pt>
                <c:pt idx="14">
                  <c:v>3153.686602752156</c:v>
                </c:pt>
                <c:pt idx="15">
                  <c:v>3135.889382783158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470864"/>
        <c:axId val="346468512"/>
      </c:lineChart>
      <c:catAx>
        <c:axId val="34647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468512"/>
        <c:crosses val="autoZero"/>
        <c:auto val="1"/>
        <c:lblAlgn val="ctr"/>
        <c:lblOffset val="100"/>
        <c:noMultiLvlLbl val="0"/>
      </c:catAx>
      <c:valAx>
        <c:axId val="346468512"/>
        <c:scaling>
          <c:orientation val="minMax"/>
          <c:min val="2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 smtClean="0"/>
                  <a:t>млрд. </a:t>
                </a:r>
                <a:r>
                  <a:rPr lang="ru-RU" dirty="0"/>
                  <a:t>руб.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2352606469987E-2"/>
              <c:y val="0.382949588410512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;\(#,##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470864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9690231524958499E-2"/>
          <c:y val="0.88044485634847103"/>
          <c:w val="0.73817856835010498"/>
          <c:h val="7.8794752404305196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72625153507"/>
          <c:y val="0.15250231696014799"/>
          <c:w val="0.83936805399325098"/>
          <c:h val="0.65532602923702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Graphs!$C$16</c:f>
              <c:strCache>
                <c:ptCount val="1"/>
                <c:pt idx="0">
                  <c:v>Текущее законодательство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Graphs!$K$21:$Z$21</c:f>
              <c:numCache>
                <c:formatCode>#,##0;\(#,##0\);\-</c:formatCode>
                <c:ptCount val="16"/>
                <c:pt idx="0">
                  <c:v>325.31320912693519</c:v>
                </c:pt>
                <c:pt idx="1">
                  <c:v>318.64695484154709</c:v>
                </c:pt>
                <c:pt idx="2">
                  <c:v>311.98070055615892</c:v>
                </c:pt>
                <c:pt idx="3">
                  <c:v>306.64769712784903</c:v>
                </c:pt>
                <c:pt idx="4">
                  <c:v>299.98144284246058</c:v>
                </c:pt>
                <c:pt idx="5">
                  <c:v>293.3151885570723</c:v>
                </c:pt>
                <c:pt idx="6">
                  <c:v>286.64893427168431</c:v>
                </c:pt>
                <c:pt idx="7">
                  <c:v>282.649181700452</c:v>
                </c:pt>
                <c:pt idx="8">
                  <c:v>278.64942912921907</c:v>
                </c:pt>
                <c:pt idx="9">
                  <c:v>274.64967655798631</c:v>
                </c:pt>
                <c:pt idx="10">
                  <c:v>270.64992398675372</c:v>
                </c:pt>
                <c:pt idx="11">
                  <c:v>267.98342227259792</c:v>
                </c:pt>
                <c:pt idx="12">
                  <c:v>265.31692055844297</c:v>
                </c:pt>
                <c:pt idx="13">
                  <c:v>263.98366970136539</c:v>
                </c:pt>
                <c:pt idx="14">
                  <c:v>262.65041884428763</c:v>
                </c:pt>
                <c:pt idx="15">
                  <c:v>261.31716798721021</c:v>
                </c:pt>
              </c:numCache>
            </c:numRef>
          </c:val>
        </c:ser>
        <c:ser>
          <c:idx val="1"/>
          <c:order val="1"/>
          <c:tx>
            <c:strRef>
              <c:f>Graphs!$C$17</c:f>
              <c:strCache>
                <c:ptCount val="1"/>
                <c:pt idx="0">
                  <c:v>Переход на режим НФР</c:v>
                </c:pt>
              </c:strCache>
            </c:strRef>
          </c:tx>
          <c:spPr>
            <a:solidFill>
              <a:srgbClr val="BFDEE4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Graphs!$K$22:$Z$22</c:f>
              <c:numCache>
                <c:formatCode>#,##0;\(#,##0\);\-</c:formatCode>
                <c:ptCount val="16"/>
                <c:pt idx="0">
                  <c:v>325.31320912693519</c:v>
                </c:pt>
                <c:pt idx="1">
                  <c:v>408.67683841527759</c:v>
                </c:pt>
                <c:pt idx="2">
                  <c:v>408.554800018874</c:v>
                </c:pt>
                <c:pt idx="3">
                  <c:v>427.57238414321102</c:v>
                </c:pt>
                <c:pt idx="4">
                  <c:v>444.44667870016389</c:v>
                </c:pt>
                <c:pt idx="5">
                  <c:v>446.10581468565078</c:v>
                </c:pt>
                <c:pt idx="6">
                  <c:v>439.5034225761674</c:v>
                </c:pt>
                <c:pt idx="7">
                  <c:v>441.35899132628413</c:v>
                </c:pt>
                <c:pt idx="8">
                  <c:v>437.93740669924608</c:v>
                </c:pt>
                <c:pt idx="9">
                  <c:v>441.78867207457961</c:v>
                </c:pt>
                <c:pt idx="10">
                  <c:v>435.35485646184321</c:v>
                </c:pt>
                <c:pt idx="11">
                  <c:v>431.06564605335211</c:v>
                </c:pt>
                <c:pt idx="12">
                  <c:v>426.77643564486101</c:v>
                </c:pt>
                <c:pt idx="13">
                  <c:v>424.63183044061509</c:v>
                </c:pt>
                <c:pt idx="14">
                  <c:v>422.48722523637002</c:v>
                </c:pt>
                <c:pt idx="15">
                  <c:v>420.3426200321245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0773792"/>
        <c:axId val="350772616"/>
      </c:barChart>
      <c:catAx>
        <c:axId val="3507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0772616"/>
        <c:crosses val="autoZero"/>
        <c:auto val="1"/>
        <c:lblAlgn val="ctr"/>
        <c:lblOffset val="100"/>
        <c:noMultiLvlLbl val="0"/>
      </c:catAx>
      <c:valAx>
        <c:axId val="350772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050"/>
                  <a:t>млрд руб.</a:t>
                </a:r>
              </a:p>
            </c:rich>
          </c:tx>
          <c:layout>
            <c:manualLayout>
              <c:xMode val="edge"/>
              <c:yMode val="edge"/>
              <c:x val="2.5802752293578E-2"/>
              <c:y val="0.305329373216669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;\(#,##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07737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1108077254193396"/>
          <c:y val="4.4062873964178198E-2"/>
          <c:w val="0.48891922745806599"/>
          <c:h val="8.407291737421529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7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43720066701198E-2"/>
          <c:y val="0.145109324461695"/>
          <c:w val="0.70910606135591503"/>
          <c:h val="0.55057166620460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Graphs!$G$49</c:f>
              <c:strCache>
                <c:ptCount val="1"/>
                <c:pt idx="0">
                  <c:v>Экспортная пошлина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Graphs!$H$49:$AM$49</c:f>
              <c:numCache>
                <c:formatCode>#,##0;\(#,##0\);\-</c:formatCode>
                <c:ptCount val="32"/>
                <c:pt idx="0">
                  <c:v>1588.3851</c:v>
                </c:pt>
                <c:pt idx="1">
                  <c:v>1588.3851</c:v>
                </c:pt>
                <c:pt idx="2">
                  <c:v>1394.8876499999999</c:v>
                </c:pt>
                <c:pt idx="3">
                  <c:v>1434.5901027046859</c:v>
                </c:pt>
                <c:pt idx="4">
                  <c:v>1208.12445</c:v>
                </c:pt>
                <c:pt idx="5">
                  <c:v>1268.6815107453081</c:v>
                </c:pt>
                <c:pt idx="6">
                  <c:v>1187.4727499999999</c:v>
                </c:pt>
                <c:pt idx="7">
                  <c:v>1327.736642043423</c:v>
                </c:pt>
                <c:pt idx="8">
                  <c:v>1161.6581249999999</c:v>
                </c:pt>
                <c:pt idx="9">
                  <c:v>1380.1362357094081</c:v>
                </c:pt>
                <c:pt idx="10">
                  <c:v>1135.8434999999999</c:v>
                </c:pt>
                <c:pt idx="11">
                  <c:v>1385.288335619877</c:v>
                </c:pt>
                <c:pt idx="12">
                  <c:v>1110.028875</c:v>
                </c:pt>
                <c:pt idx="13">
                  <c:v>1364.7859873532429</c:v>
                </c:pt>
                <c:pt idx="14">
                  <c:v>1094.5400999999999</c:v>
                </c:pt>
                <c:pt idx="15">
                  <c:v>1370.5480681440731</c:v>
                </c:pt>
                <c:pt idx="16">
                  <c:v>1079.0513249999999</c:v>
                </c:pt>
                <c:pt idx="17">
                  <c:v>1359.923052470353</c:v>
                </c:pt>
                <c:pt idx="18">
                  <c:v>1063.5625500000001</c:v>
                </c:pt>
                <c:pt idx="19">
                  <c:v>1371.882351870174</c:v>
                </c:pt>
                <c:pt idx="20">
                  <c:v>1048.0737750000001</c:v>
                </c:pt>
                <c:pt idx="21">
                  <c:v>1351.9034826681809</c:v>
                </c:pt>
                <c:pt idx="22">
                  <c:v>1037.7479249999999</c:v>
                </c:pt>
                <c:pt idx="23">
                  <c:v>1338.5842365335191</c:v>
                </c:pt>
                <c:pt idx="24">
                  <c:v>1027.4220749999999</c:v>
                </c:pt>
                <c:pt idx="25">
                  <c:v>1325.264990398857</c:v>
                </c:pt>
                <c:pt idx="26">
                  <c:v>1022.25915</c:v>
                </c:pt>
                <c:pt idx="27">
                  <c:v>1318.6053673315259</c:v>
                </c:pt>
                <c:pt idx="28">
                  <c:v>1017.096225</c:v>
                </c:pt>
                <c:pt idx="29">
                  <c:v>1311.945744264196</c:v>
                </c:pt>
                <c:pt idx="30">
                  <c:v>1011.9333</c:v>
                </c:pt>
                <c:pt idx="31">
                  <c:v>1305.286121196865</c:v>
                </c:pt>
              </c:numCache>
            </c:numRef>
          </c:val>
        </c:ser>
        <c:ser>
          <c:idx val="1"/>
          <c:order val="1"/>
          <c:tx>
            <c:strRef>
              <c:f>Graphs!$G$50</c:f>
              <c:strCache>
                <c:ptCount val="1"/>
                <c:pt idx="0">
                  <c:v>НДПИ</c:v>
                </c:pt>
              </c:strCache>
            </c:strRef>
          </c:tx>
          <c:spPr>
            <a:solidFill>
              <a:srgbClr val="BFDEE4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Graphs!$H$50:$AM$50</c:f>
              <c:numCache>
                <c:formatCode>#,##0;\(#,##0\);\-</c:formatCode>
                <c:ptCount val="32"/>
                <c:pt idx="0">
                  <c:v>1438.4153422341931</c:v>
                </c:pt>
                <c:pt idx="1">
                  <c:v>1438.4153422341931</c:v>
                </c:pt>
                <c:pt idx="2">
                  <c:v>1576.320173150036</c:v>
                </c:pt>
                <c:pt idx="3">
                  <c:v>0</c:v>
                </c:pt>
                <c:pt idx="4">
                  <c:v>1654.9964991979541</c:v>
                </c:pt>
                <c:pt idx="5">
                  <c:v>0</c:v>
                </c:pt>
                <c:pt idx="6">
                  <c:v>1626.705960750126</c:v>
                </c:pt>
                <c:pt idx="7">
                  <c:v>0</c:v>
                </c:pt>
                <c:pt idx="8">
                  <c:v>1591.3427876903399</c:v>
                </c:pt>
                <c:pt idx="9">
                  <c:v>0</c:v>
                </c:pt>
                <c:pt idx="10">
                  <c:v>1555.979614630555</c:v>
                </c:pt>
                <c:pt idx="11">
                  <c:v>0</c:v>
                </c:pt>
                <c:pt idx="12">
                  <c:v>1520.6164415707699</c:v>
                </c:pt>
                <c:pt idx="13">
                  <c:v>0</c:v>
                </c:pt>
                <c:pt idx="14">
                  <c:v>1499.3985377348999</c:v>
                </c:pt>
                <c:pt idx="15">
                  <c:v>0</c:v>
                </c:pt>
                <c:pt idx="16">
                  <c:v>1478.180633899027</c:v>
                </c:pt>
                <c:pt idx="17">
                  <c:v>0</c:v>
                </c:pt>
                <c:pt idx="18">
                  <c:v>1456.962730063156</c:v>
                </c:pt>
                <c:pt idx="19">
                  <c:v>0</c:v>
                </c:pt>
                <c:pt idx="20">
                  <c:v>1435.7448262272851</c:v>
                </c:pt>
                <c:pt idx="21">
                  <c:v>0</c:v>
                </c:pt>
                <c:pt idx="22">
                  <c:v>1421.599557003371</c:v>
                </c:pt>
                <c:pt idx="23">
                  <c:v>0</c:v>
                </c:pt>
                <c:pt idx="24">
                  <c:v>1407.454287779457</c:v>
                </c:pt>
                <c:pt idx="25">
                  <c:v>0</c:v>
                </c:pt>
                <c:pt idx="26">
                  <c:v>1400.3816531675</c:v>
                </c:pt>
                <c:pt idx="27">
                  <c:v>0</c:v>
                </c:pt>
                <c:pt idx="28">
                  <c:v>1393.309018555542</c:v>
                </c:pt>
                <c:pt idx="29">
                  <c:v>0</c:v>
                </c:pt>
                <c:pt idx="30">
                  <c:v>1386.236383943585</c:v>
                </c:pt>
                <c:pt idx="31">
                  <c:v>0</c:v>
                </c:pt>
              </c:numCache>
            </c:numRef>
          </c:val>
        </c:ser>
        <c:ser>
          <c:idx val="2"/>
          <c:order val="2"/>
          <c:tx>
            <c:strRef>
              <c:f>Graphs!$G$51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AA5CAA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Graphs!$H$51:$AM$51</c:f>
              <c:numCache>
                <c:formatCode>#,##0;\(#,##0\);\-</c:formatCode>
                <c:ptCount val="32"/>
                <c:pt idx="0">
                  <c:v>19.411839368809581</c:v>
                </c:pt>
                <c:pt idx="1">
                  <c:v>19.411839368809581</c:v>
                </c:pt>
                <c:pt idx="2">
                  <c:v>19.124459518057598</c:v>
                </c:pt>
                <c:pt idx="3">
                  <c:v>19.124459518057598</c:v>
                </c:pt>
                <c:pt idx="4">
                  <c:v>18.832494050110132</c:v>
                </c:pt>
                <c:pt idx="5">
                  <c:v>19.26264873782366</c:v>
                </c:pt>
                <c:pt idx="6">
                  <c:v>18.53637802512695</c:v>
                </c:pt>
                <c:pt idx="7">
                  <c:v>19.38714417506878</c:v>
                </c:pt>
                <c:pt idx="8">
                  <c:v>18.24287537966244</c:v>
                </c:pt>
                <c:pt idx="9">
                  <c:v>19.59069242185798</c:v>
                </c:pt>
                <c:pt idx="10">
                  <c:v>17.945368016788031</c:v>
                </c:pt>
                <c:pt idx="11">
                  <c:v>19.855552902753669</c:v>
                </c:pt>
                <c:pt idx="12">
                  <c:v>17.644235883830721</c:v>
                </c:pt>
                <c:pt idx="13">
                  <c:v>20.10321196375741</c:v>
                </c:pt>
                <c:pt idx="14">
                  <c:v>17.339822880637321</c:v>
                </c:pt>
                <c:pt idx="15">
                  <c:v>20.295828750248301</c:v>
                </c:pt>
                <c:pt idx="16">
                  <c:v>17.04518058498028</c:v>
                </c:pt>
                <c:pt idx="17">
                  <c:v>20.479036771158359</c:v>
                </c:pt>
                <c:pt idx="18">
                  <c:v>16.759382001560979</c:v>
                </c:pt>
                <c:pt idx="19">
                  <c:v>20.628514918280381</c:v>
                </c:pt>
                <c:pt idx="20">
                  <c:v>16.481588083704921</c:v>
                </c:pt>
                <c:pt idx="21">
                  <c:v>20.78221233468652</c:v>
                </c:pt>
                <c:pt idx="22">
                  <c:v>16.21103938924103</c:v>
                </c:pt>
                <c:pt idx="23">
                  <c:v>20.890587525385762</c:v>
                </c:pt>
                <c:pt idx="24">
                  <c:v>15.95341868073084</c:v>
                </c:pt>
                <c:pt idx="25">
                  <c:v>20.96818716466732</c:v>
                </c:pt>
                <c:pt idx="26">
                  <c:v>15.70749941627302</c:v>
                </c:pt>
                <c:pt idx="27">
                  <c:v>21.0179310811485</c:v>
                </c:pt>
                <c:pt idx="28">
                  <c:v>15.478541574757999</c:v>
                </c:pt>
                <c:pt idx="29">
                  <c:v>21.05270881569017</c:v>
                </c:pt>
                <c:pt idx="30">
                  <c:v>15.26493594218906</c:v>
                </c:pt>
                <c:pt idx="31">
                  <c:v>21.0739402839171</c:v>
                </c:pt>
              </c:numCache>
            </c:numRef>
          </c:val>
        </c:ser>
        <c:ser>
          <c:idx val="3"/>
          <c:order val="3"/>
          <c:tx>
            <c:strRef>
              <c:f>Graphs!$G$52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4066AA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Graphs!$H$52:$AM$52</c:f>
              <c:numCache>
                <c:formatCode>#,##0;\(#,##0\);\-</c:formatCode>
                <c:ptCount val="32"/>
                <c:pt idx="0">
                  <c:v>112.17418396611851</c:v>
                </c:pt>
                <c:pt idx="1">
                  <c:v>112.17418396611851</c:v>
                </c:pt>
                <c:pt idx="2">
                  <c:v>108.14939785128379</c:v>
                </c:pt>
                <c:pt idx="3">
                  <c:v>436.86496225616298</c:v>
                </c:pt>
                <c:pt idx="4">
                  <c:v>114.6417272510606</c:v>
                </c:pt>
                <c:pt idx="5">
                  <c:v>469.25739067581878</c:v>
                </c:pt>
                <c:pt idx="6">
                  <c:v>112.5792503668674</c:v>
                </c:pt>
                <c:pt idx="7">
                  <c:v>494.17606554910412</c:v>
                </c:pt>
                <c:pt idx="8">
                  <c:v>109.6958871755335</c:v>
                </c:pt>
                <c:pt idx="9">
                  <c:v>515.91564336584997</c:v>
                </c:pt>
                <c:pt idx="10">
                  <c:v>106.8284747978668</c:v>
                </c:pt>
                <c:pt idx="11">
                  <c:v>517.07792307713362</c:v>
                </c:pt>
                <c:pt idx="12">
                  <c:v>103.97549990136579</c:v>
                </c:pt>
                <c:pt idx="13">
                  <c:v>507.26825261003268</c:v>
                </c:pt>
                <c:pt idx="14">
                  <c:v>102.7565471322804</c:v>
                </c:pt>
                <c:pt idx="15">
                  <c:v>508.9807863713184</c:v>
                </c:pt>
                <c:pt idx="16">
                  <c:v>101.4986775759769</c:v>
                </c:pt>
                <c:pt idx="17">
                  <c:v>503.67856249862177</c:v>
                </c:pt>
                <c:pt idx="18">
                  <c:v>100.205583460337</c:v>
                </c:pt>
                <c:pt idx="19">
                  <c:v>508.22990808570881</c:v>
                </c:pt>
                <c:pt idx="20">
                  <c:v>98.880606713340242</c:v>
                </c:pt>
                <c:pt idx="21">
                  <c:v>499.01976809722322</c:v>
                </c:pt>
                <c:pt idx="22">
                  <c:v>98.337249398457701</c:v>
                </c:pt>
                <c:pt idx="23">
                  <c:v>492.85613422429162</c:v>
                </c:pt>
                <c:pt idx="24">
                  <c:v>97.742399837323148</c:v>
                </c:pt>
                <c:pt idx="25">
                  <c:v>486.81507955881119</c:v>
                </c:pt>
                <c:pt idx="26">
                  <c:v>97.911420554458715</c:v>
                </c:pt>
                <c:pt idx="27">
                  <c:v>483.75096182215748</c:v>
                </c:pt>
                <c:pt idx="28">
                  <c:v>98.012883821417205</c:v>
                </c:pt>
                <c:pt idx="29">
                  <c:v>480.74645447869528</c:v>
                </c:pt>
                <c:pt idx="30">
                  <c:v>98.053199147281475</c:v>
                </c:pt>
                <c:pt idx="31">
                  <c:v>477.79590199590359</c:v>
                </c:pt>
              </c:numCache>
            </c:numRef>
          </c:val>
        </c:ser>
        <c:ser>
          <c:idx val="4"/>
          <c:order val="4"/>
          <c:tx>
            <c:strRef>
              <c:f>Graphs!$G$53</c:f>
              <c:strCache>
                <c:ptCount val="1"/>
                <c:pt idx="0">
                  <c:v>НФР</c:v>
                </c:pt>
              </c:strCache>
            </c:strRef>
          </c:tx>
          <c:spPr>
            <a:solidFill>
              <a:srgbClr val="C84E00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Graphs!$H$53:$AM$53</c:f>
              <c:numCache>
                <c:formatCode>#,##0;\(#,##0\);\-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1057.3059247824331</c:v>
                </c:pt>
                <c:pt idx="4">
                  <c:v>0</c:v>
                </c:pt>
                <c:pt idx="5">
                  <c:v>1129.9699220402681</c:v>
                </c:pt>
                <c:pt idx="6">
                  <c:v>0</c:v>
                </c:pt>
                <c:pt idx="7">
                  <c:v>1179.0716036115309</c:v>
                </c:pt>
                <c:pt idx="8">
                  <c:v>0</c:v>
                </c:pt>
                <c:pt idx="9">
                  <c:v>1217.6235363397591</c:v>
                </c:pt>
                <c:pt idx="10">
                  <c:v>0</c:v>
                </c:pt>
                <c:pt idx="11">
                  <c:v>1447.632988578526</c:v>
                </c:pt>
                <c:pt idx="12">
                  <c:v>0</c:v>
                </c:pt>
                <c:pt idx="13">
                  <c:v>1416.347059823787</c:v>
                </c:pt>
                <c:pt idx="14">
                  <c:v>0</c:v>
                </c:pt>
                <c:pt idx="15">
                  <c:v>1420.6574646766589</c:v>
                </c:pt>
                <c:pt idx="16">
                  <c:v>0</c:v>
                </c:pt>
                <c:pt idx="17">
                  <c:v>1405.141349378624</c:v>
                </c:pt>
                <c:pt idx="18">
                  <c:v>0</c:v>
                </c:pt>
                <c:pt idx="19">
                  <c:v>1419.054414696549</c:v>
                </c:pt>
                <c:pt idx="20">
                  <c:v>0</c:v>
                </c:pt>
                <c:pt idx="21">
                  <c:v>1391.6729086979519</c:v>
                </c:pt>
                <c:pt idx="22">
                  <c:v>0</c:v>
                </c:pt>
                <c:pt idx="23">
                  <c:v>1373.799607795534</c:v>
                </c:pt>
                <c:pt idx="24">
                  <c:v>0</c:v>
                </c:pt>
                <c:pt idx="25">
                  <c:v>1356.3461020623561</c:v>
                </c:pt>
                <c:pt idx="26">
                  <c:v>0</c:v>
                </c:pt>
                <c:pt idx="27">
                  <c:v>1348.1831593504321</c:v>
                </c:pt>
                <c:pt idx="28">
                  <c:v>0</c:v>
                </c:pt>
                <c:pt idx="29">
                  <c:v>1339.941695193575</c:v>
                </c:pt>
                <c:pt idx="30">
                  <c:v>0</c:v>
                </c:pt>
                <c:pt idx="31">
                  <c:v>1331.733419306473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50494976"/>
        <c:axId val="350492232"/>
      </c:barChart>
      <c:catAx>
        <c:axId val="35049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0492232"/>
        <c:crosses val="autoZero"/>
        <c:auto val="1"/>
        <c:lblAlgn val="ctr"/>
        <c:lblOffset val="100"/>
        <c:noMultiLvlLbl val="0"/>
      </c:catAx>
      <c:valAx>
        <c:axId val="350492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млрд руб.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58199811335692E-2"/>
              <c:y val="0.278533421857135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;\(#,##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04949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5971581995134603"/>
          <c:y val="3.5718973707289299E-3"/>
          <c:w val="0.371677365012477"/>
          <c:h val="0.15757135329177299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4899768836199"/>
          <c:y val="0.149527029733835"/>
          <c:w val="0.69526452499625802"/>
          <c:h val="0.61845392160338797"/>
        </c:manualLayout>
      </c:layout>
      <c:lineChart>
        <c:grouping val="standard"/>
        <c:varyColors val="0"/>
        <c:ser>
          <c:idx val="0"/>
          <c:order val="0"/>
          <c:tx>
            <c:strRef>
              <c:f>Graphs!$C$16</c:f>
              <c:strCache>
                <c:ptCount val="1"/>
                <c:pt idx="0">
                  <c:v>Текущее законодательство</c:v>
                </c:pt>
              </c:strCache>
            </c:strRef>
          </c:tx>
          <c:spPr>
            <a:ln w="25400" cap="rnd">
              <a:solidFill>
                <a:srgbClr val="007C9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Graphs!$K$99:$Z$99</c:f>
              <c:numCache>
                <c:formatCode>#,##0.0;\(#,##0.0\);\-</c:formatCode>
                <c:ptCount val="16"/>
                <c:pt idx="0">
                  <c:v>9.6235000000000035</c:v>
                </c:pt>
                <c:pt idx="1">
                  <c:v>9.9055</c:v>
                </c:pt>
                <c:pt idx="2">
                  <c:v>10.020099999999999</c:v>
                </c:pt>
                <c:pt idx="3">
                  <c:v>11.3483</c:v>
                </c:pt>
                <c:pt idx="4">
                  <c:v>12.677099999999999</c:v>
                </c:pt>
                <c:pt idx="5">
                  <c:v>13.7682</c:v>
                </c:pt>
                <c:pt idx="6">
                  <c:v>14.798999999999999</c:v>
                </c:pt>
                <c:pt idx="7">
                  <c:v>15.809200000000001</c:v>
                </c:pt>
                <c:pt idx="8">
                  <c:v>16.611499999999999</c:v>
                </c:pt>
                <c:pt idx="9">
                  <c:v>17.08469999999998</c:v>
                </c:pt>
                <c:pt idx="10">
                  <c:v>17.2988</c:v>
                </c:pt>
                <c:pt idx="11">
                  <c:v>17.372499999999999</c:v>
                </c:pt>
                <c:pt idx="12">
                  <c:v>17.388500000000001</c:v>
                </c:pt>
                <c:pt idx="13">
                  <c:v>17.367100000000001</c:v>
                </c:pt>
                <c:pt idx="14">
                  <c:v>17.228300000000001</c:v>
                </c:pt>
                <c:pt idx="15">
                  <c:v>17.093800000000009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Graphs!$C$17</c:f>
              <c:strCache>
                <c:ptCount val="1"/>
                <c:pt idx="0">
                  <c:v>Переход на режим НФР</c:v>
                </c:pt>
              </c:strCache>
            </c:strRef>
          </c:tx>
          <c:spPr>
            <a:ln w="25400" cap="rnd">
              <a:solidFill>
                <a:srgbClr val="8E258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Graphs!$K$100:$Z$100</c:f>
              <c:numCache>
                <c:formatCode>#,##0.0;\(#,##0.0\);\-</c:formatCode>
                <c:ptCount val="16"/>
                <c:pt idx="0">
                  <c:v>9.6235000000000035</c:v>
                </c:pt>
                <c:pt idx="1">
                  <c:v>9.9474868810396728</c:v>
                </c:pt>
                <c:pt idx="2">
                  <c:v>11.057218694997429</c:v>
                </c:pt>
                <c:pt idx="3">
                  <c:v>13.4796965486359</c:v>
                </c:pt>
                <c:pt idx="4">
                  <c:v>16.34009072850586</c:v>
                </c:pt>
                <c:pt idx="5">
                  <c:v>18.36017985478248</c:v>
                </c:pt>
                <c:pt idx="6">
                  <c:v>20.583129081974331</c:v>
                </c:pt>
                <c:pt idx="7">
                  <c:v>22.804446230109779</c:v>
                </c:pt>
                <c:pt idx="8">
                  <c:v>25.337373355386351</c:v>
                </c:pt>
                <c:pt idx="9">
                  <c:v>26.422451204430011</c:v>
                </c:pt>
                <c:pt idx="10">
                  <c:v>27.626793717757138</c:v>
                </c:pt>
                <c:pt idx="11">
                  <c:v>28.720692570596519</c:v>
                </c:pt>
                <c:pt idx="12">
                  <c:v>28.84234272612602</c:v>
                </c:pt>
                <c:pt idx="13">
                  <c:v>28.674716738814219</c:v>
                </c:pt>
                <c:pt idx="14">
                  <c:v>27.724722290941049</c:v>
                </c:pt>
                <c:pt idx="15">
                  <c:v>26.759710048629881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493016"/>
        <c:axId val="608448520"/>
      </c:lineChart>
      <c:catAx>
        <c:axId val="35049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8448520"/>
        <c:crosses val="autoZero"/>
        <c:auto val="1"/>
        <c:lblAlgn val="ctr"/>
        <c:lblOffset val="100"/>
        <c:noMultiLvlLbl val="0"/>
      </c:catAx>
      <c:valAx>
        <c:axId val="608448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млн. т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7332626420574699E-3"/>
              <c:y val="0.4093246326539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;\(#,##0.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049301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9690231524958499E-2"/>
          <c:y val="0.88044485634847103"/>
          <c:w val="0.73243651774251795"/>
          <c:h val="7.8141853606204403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4899768836199"/>
          <c:y val="0.149527029733835"/>
          <c:w val="0.72487687663244205"/>
          <c:h val="0.61845392160338797"/>
        </c:manualLayout>
      </c:layout>
      <c:lineChart>
        <c:grouping val="standard"/>
        <c:varyColors val="0"/>
        <c:ser>
          <c:idx val="0"/>
          <c:order val="0"/>
          <c:tx>
            <c:strRef>
              <c:f>Graphs!$C$16</c:f>
              <c:strCache>
                <c:ptCount val="1"/>
                <c:pt idx="0">
                  <c:v>Текущее законодательство</c:v>
                </c:pt>
              </c:strCache>
            </c:strRef>
          </c:tx>
          <c:spPr>
            <a:ln w="25400" cap="rnd">
              <a:solidFill>
                <a:srgbClr val="007C9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Graphs!$K$110:$Z$110</c:f>
              <c:numCache>
                <c:formatCode>#,##0;\(#,##0\);\-</c:formatCode>
                <c:ptCount val="16"/>
                <c:pt idx="0">
                  <c:v>124.59876941365209</c:v>
                </c:pt>
                <c:pt idx="1">
                  <c:v>127.9319608739435</c:v>
                </c:pt>
                <c:pt idx="2">
                  <c:v>127.3945750630829</c:v>
                </c:pt>
                <c:pt idx="3">
                  <c:v>144.08041275685699</c:v>
                </c:pt>
                <c:pt idx="4">
                  <c:v>160.7550037142878</c:v>
                </c:pt>
                <c:pt idx="5">
                  <c:v>174.37503717992141</c:v>
                </c:pt>
                <c:pt idx="6">
                  <c:v>187.21726877160711</c:v>
                </c:pt>
                <c:pt idx="7">
                  <c:v>199.79178121967809</c:v>
                </c:pt>
                <c:pt idx="8">
                  <c:v>209.70632701787551</c:v>
                </c:pt>
                <c:pt idx="9">
                  <c:v>215.41969916943401</c:v>
                </c:pt>
                <c:pt idx="10">
                  <c:v>217.83740486421161</c:v>
                </c:pt>
                <c:pt idx="11">
                  <c:v>218.4837831935765</c:v>
                </c:pt>
                <c:pt idx="12">
                  <c:v>218.41831752739719</c:v>
                </c:pt>
                <c:pt idx="13">
                  <c:v>217.89999445405351</c:v>
                </c:pt>
                <c:pt idx="14">
                  <c:v>215.90546550105151</c:v>
                </c:pt>
                <c:pt idx="15">
                  <c:v>213.99165657885561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Graphs!$C$17</c:f>
              <c:strCache>
                <c:ptCount val="1"/>
                <c:pt idx="0">
                  <c:v>Переход на режим НФР</c:v>
                </c:pt>
              </c:strCache>
            </c:strRef>
          </c:tx>
          <c:spPr>
            <a:ln w="25400" cap="rnd">
              <a:solidFill>
                <a:srgbClr val="8E258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Graphs!$K$111:$Z$111</c:f>
              <c:numCache>
                <c:formatCode>#,##0;\(#,##0\);\-</c:formatCode>
                <c:ptCount val="16"/>
                <c:pt idx="0">
                  <c:v>124.59876941365209</c:v>
                </c:pt>
                <c:pt idx="1">
                  <c:v>133.53924071655001</c:v>
                </c:pt>
                <c:pt idx="2">
                  <c:v>143.47830236700571</c:v>
                </c:pt>
                <c:pt idx="3">
                  <c:v>172.347221782643</c:v>
                </c:pt>
                <c:pt idx="4">
                  <c:v>206.39725028129871</c:v>
                </c:pt>
                <c:pt idx="5">
                  <c:v>231.25978955191121</c:v>
                </c:pt>
                <c:pt idx="6">
                  <c:v>257.20162877489219</c:v>
                </c:pt>
                <c:pt idx="7">
                  <c:v>282.95579259127521</c:v>
                </c:pt>
                <c:pt idx="8">
                  <c:v>312.87940043509599</c:v>
                </c:pt>
                <c:pt idx="9">
                  <c:v>322.797886807042</c:v>
                </c:pt>
                <c:pt idx="10">
                  <c:v>334.64746670794352</c:v>
                </c:pt>
                <c:pt idx="11">
                  <c:v>345.2483368468346</c:v>
                </c:pt>
                <c:pt idx="12">
                  <c:v>342.98106437561319</c:v>
                </c:pt>
                <c:pt idx="13">
                  <c:v>337.24449254355909</c:v>
                </c:pt>
                <c:pt idx="14">
                  <c:v>321.44615839081359</c:v>
                </c:pt>
                <c:pt idx="15">
                  <c:v>306.27698355064888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447736"/>
        <c:axId val="608449304"/>
      </c:lineChart>
      <c:catAx>
        <c:axId val="608447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8449304"/>
        <c:crosses val="autoZero"/>
        <c:auto val="1"/>
        <c:lblAlgn val="ctr"/>
        <c:lblOffset val="100"/>
        <c:noMultiLvlLbl val="0"/>
      </c:catAx>
      <c:valAx>
        <c:axId val="608449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млрд. руб.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5802752293578E-2"/>
              <c:y val="0.396260350757309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;\(#,##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844773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9690231524958499E-2"/>
          <c:y val="0.88044485634847103"/>
          <c:w val="0.73817856835010498"/>
          <c:h val="7.8794752404305196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43720066701198E-2"/>
          <c:y val="0.145109324461695"/>
          <c:w val="0.70910606135591503"/>
          <c:h val="0.55057166620460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Graphs!$G$133</c:f>
              <c:strCache>
                <c:ptCount val="1"/>
                <c:pt idx="0">
                  <c:v>Экспортная пошлина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Graphs!$H$133:$AM$133</c:f>
              <c:numCache>
                <c:formatCode>#,##0;\(#,##0\);\-</c:formatCode>
                <c:ptCount val="32"/>
                <c:pt idx="0">
                  <c:v>62.646819712499997</c:v>
                </c:pt>
                <c:pt idx="1">
                  <c:v>62.646819712499997</c:v>
                </c:pt>
                <c:pt idx="2">
                  <c:v>57.811964924999998</c:v>
                </c:pt>
                <c:pt idx="3">
                  <c:v>58.057015058155898</c:v>
                </c:pt>
                <c:pt idx="4">
                  <c:v>51.733024792500011</c:v>
                </c:pt>
                <c:pt idx="5">
                  <c:v>57.087590830869622</c:v>
                </c:pt>
                <c:pt idx="6">
                  <c:v>58.590421777499998</c:v>
                </c:pt>
                <c:pt idx="7">
                  <c:v>69.594662303365993</c:v>
                </c:pt>
                <c:pt idx="8">
                  <c:v>65.450916517499905</c:v>
                </c:pt>
                <c:pt idx="9">
                  <c:v>84.36266292447111</c:v>
                </c:pt>
                <c:pt idx="10">
                  <c:v>71.084183984999996</c:v>
                </c:pt>
                <c:pt idx="11">
                  <c:v>94.792231576752755</c:v>
                </c:pt>
                <c:pt idx="12">
                  <c:v>76.406127075000001</c:v>
                </c:pt>
                <c:pt idx="13">
                  <c:v>106.2691517155525</c:v>
                </c:pt>
                <c:pt idx="14">
                  <c:v>81.621713910000011</c:v>
                </c:pt>
                <c:pt idx="15">
                  <c:v>117.7376455525897</c:v>
                </c:pt>
                <c:pt idx="16">
                  <c:v>85.763928637500001</c:v>
                </c:pt>
                <c:pt idx="17">
                  <c:v>130.81495833085799</c:v>
                </c:pt>
                <c:pt idx="18">
                  <c:v>88.2070247475</c:v>
                </c:pt>
                <c:pt idx="19">
                  <c:v>136.41713388463199</c:v>
                </c:pt>
                <c:pt idx="20">
                  <c:v>89.312406990000014</c:v>
                </c:pt>
                <c:pt idx="21">
                  <c:v>142.6350639552513</c:v>
                </c:pt>
                <c:pt idx="22">
                  <c:v>89.692914562499922</c:v>
                </c:pt>
                <c:pt idx="23">
                  <c:v>148.28278169004719</c:v>
                </c:pt>
                <c:pt idx="24">
                  <c:v>89.77552136249993</c:v>
                </c:pt>
                <c:pt idx="25">
                  <c:v>148.9108523192842</c:v>
                </c:pt>
                <c:pt idx="26">
                  <c:v>89.665034767499961</c:v>
                </c:pt>
                <c:pt idx="27">
                  <c:v>148.04541191874239</c:v>
                </c:pt>
                <c:pt idx="28">
                  <c:v>88.948420777500033</c:v>
                </c:pt>
                <c:pt idx="29">
                  <c:v>143.14066183395701</c:v>
                </c:pt>
                <c:pt idx="30">
                  <c:v>88.254007365000021</c:v>
                </c:pt>
                <c:pt idx="31">
                  <c:v>138.15837600282251</c:v>
                </c:pt>
              </c:numCache>
            </c:numRef>
          </c:val>
        </c:ser>
        <c:ser>
          <c:idx val="1"/>
          <c:order val="1"/>
          <c:tx>
            <c:strRef>
              <c:f>Graphs!$G$134</c:f>
              <c:strCache>
                <c:ptCount val="1"/>
                <c:pt idx="0">
                  <c:v>НДПИ</c:v>
                </c:pt>
              </c:strCache>
            </c:strRef>
          </c:tx>
          <c:spPr>
            <a:solidFill>
              <a:srgbClr val="BFDEE4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Graphs!$H$134:$AM$134</c:f>
              <c:numCache>
                <c:formatCode>#,##0;\(#,##0\);\-</c:formatCode>
                <c:ptCount val="32"/>
                <c:pt idx="0">
                  <c:v>54.714897546389999</c:v>
                </c:pt>
                <c:pt idx="1">
                  <c:v>54.714897546389999</c:v>
                </c:pt>
                <c:pt idx="2">
                  <c:v>63.008768912264998</c:v>
                </c:pt>
                <c:pt idx="3">
                  <c:v>0</c:v>
                </c:pt>
                <c:pt idx="4">
                  <c:v>68.348869745841</c:v>
                </c:pt>
                <c:pt idx="5">
                  <c:v>0</c:v>
                </c:pt>
                <c:pt idx="6">
                  <c:v>77.408756253602945</c:v>
                </c:pt>
                <c:pt idx="7">
                  <c:v>0</c:v>
                </c:pt>
                <c:pt idx="8">
                  <c:v>86.472735467210981</c:v>
                </c:pt>
                <c:pt idx="9">
                  <c:v>0</c:v>
                </c:pt>
                <c:pt idx="10">
                  <c:v>93.915321048161985</c:v>
                </c:pt>
                <c:pt idx="11">
                  <c:v>0</c:v>
                </c:pt>
                <c:pt idx="12">
                  <c:v>100.94658969159001</c:v>
                </c:pt>
                <c:pt idx="13">
                  <c:v>0</c:v>
                </c:pt>
                <c:pt idx="14">
                  <c:v>107.83734210097199</c:v>
                </c:pt>
                <c:pt idx="15">
                  <c:v>0</c:v>
                </c:pt>
                <c:pt idx="16">
                  <c:v>113.30997193471499</c:v>
                </c:pt>
                <c:pt idx="17">
                  <c:v>0</c:v>
                </c:pt>
                <c:pt idx="18">
                  <c:v>116.537752611927</c:v>
                </c:pt>
                <c:pt idx="19">
                  <c:v>0</c:v>
                </c:pt>
                <c:pt idx="20">
                  <c:v>117.998166481308</c:v>
                </c:pt>
                <c:pt idx="21">
                  <c:v>0</c:v>
                </c:pt>
                <c:pt idx="22">
                  <c:v>118.50088718272499</c:v>
                </c:pt>
                <c:pt idx="23">
                  <c:v>0</c:v>
                </c:pt>
                <c:pt idx="24">
                  <c:v>118.61002600528499</c:v>
                </c:pt>
                <c:pt idx="25">
                  <c:v>0</c:v>
                </c:pt>
                <c:pt idx="26">
                  <c:v>118.464052830111</c:v>
                </c:pt>
                <c:pt idx="27">
                  <c:v>0</c:v>
                </c:pt>
                <c:pt idx="28">
                  <c:v>117.517273544403</c:v>
                </c:pt>
                <c:pt idx="29">
                  <c:v>0</c:v>
                </c:pt>
                <c:pt idx="30">
                  <c:v>116.599825317258</c:v>
                </c:pt>
                <c:pt idx="31">
                  <c:v>0</c:v>
                </c:pt>
              </c:numCache>
            </c:numRef>
          </c:val>
        </c:ser>
        <c:ser>
          <c:idx val="2"/>
          <c:order val="2"/>
          <c:tx>
            <c:strRef>
              <c:f>Graphs!$G$135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AA5CAA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Graphs!$H$135:$AM$135</c:f>
              <c:numCache>
                <c:formatCode>#,##0;\(#,##0\);\-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0.111488386478029</c:v>
                </c:pt>
                <c:pt idx="3">
                  <c:v>0.111488386478029</c:v>
                </c:pt>
                <c:pt idx="4">
                  <c:v>0.21566629296730799</c:v>
                </c:pt>
                <c:pt idx="5">
                  <c:v>0.244622460047139</c:v>
                </c:pt>
                <c:pt idx="6">
                  <c:v>0.31128796940610198</c:v>
                </c:pt>
                <c:pt idx="7">
                  <c:v>0.38115776239149302</c:v>
                </c:pt>
                <c:pt idx="8">
                  <c:v>0.41322476113971801</c:v>
                </c:pt>
                <c:pt idx="9">
                  <c:v>0.539736868536971</c:v>
                </c:pt>
                <c:pt idx="10">
                  <c:v>0.52088447298740403</c:v>
                </c:pt>
                <c:pt idx="11">
                  <c:v>0.72459495919838701</c:v>
                </c:pt>
                <c:pt idx="12">
                  <c:v>0.63097038530967797</c:v>
                </c:pt>
                <c:pt idx="13">
                  <c:v>0.92109891456860504</c:v>
                </c:pt>
                <c:pt idx="14">
                  <c:v>0.74255373610944497</c:v>
                </c:pt>
                <c:pt idx="15">
                  <c:v>1.131074557567125</c:v>
                </c:pt>
                <c:pt idx="16">
                  <c:v>0.85525380470238299</c:v>
                </c:pt>
                <c:pt idx="17">
                  <c:v>1.3532201839520031</c:v>
                </c:pt>
                <c:pt idx="18">
                  <c:v>0.96655611805163899</c:v>
                </c:pt>
                <c:pt idx="19">
                  <c:v>1.5908830023948699</c:v>
                </c:pt>
                <c:pt idx="20">
                  <c:v>1.0727806598504319</c:v>
                </c:pt>
                <c:pt idx="21">
                  <c:v>1.82167371484778</c:v>
                </c:pt>
                <c:pt idx="22">
                  <c:v>1.1714075061319471</c:v>
                </c:pt>
                <c:pt idx="23">
                  <c:v>2.047967330778218</c:v>
                </c:pt>
                <c:pt idx="24">
                  <c:v>1.261530951780621</c:v>
                </c:pt>
                <c:pt idx="25">
                  <c:v>2.2685949303390101</c:v>
                </c:pt>
                <c:pt idx="26">
                  <c:v>1.343289301094382</c:v>
                </c:pt>
                <c:pt idx="27">
                  <c:v>2.4700479815191461</c:v>
                </c:pt>
                <c:pt idx="28">
                  <c:v>1.417042912552247</c:v>
                </c:pt>
                <c:pt idx="29">
                  <c:v>2.6499664906545282</c:v>
                </c:pt>
                <c:pt idx="30">
                  <c:v>1.4821911544885671</c:v>
                </c:pt>
                <c:pt idx="31">
                  <c:v>2.7990906544724852</c:v>
                </c:pt>
              </c:numCache>
            </c:numRef>
          </c:val>
        </c:ser>
        <c:ser>
          <c:idx val="3"/>
          <c:order val="3"/>
          <c:tx>
            <c:strRef>
              <c:f>Graphs!$G$136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rgbClr val="4066AA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Graphs!$H$136:$AM$136</c:f>
              <c:numCache>
                <c:formatCode>#,##0;\(#,##0\);\-</c:formatCode>
                <c:ptCount val="32"/>
                <c:pt idx="0">
                  <c:v>7.2370521547621696</c:v>
                </c:pt>
                <c:pt idx="1">
                  <c:v>7.2370521547621696</c:v>
                </c:pt>
                <c:pt idx="2">
                  <c:v>6.9997386502004106</c:v>
                </c:pt>
                <c:pt idx="3">
                  <c:v>19.629754497537629</c:v>
                </c:pt>
                <c:pt idx="4">
                  <c:v>7.0970142317746214</c:v>
                </c:pt>
                <c:pt idx="5">
                  <c:v>22.82668963783269</c:v>
                </c:pt>
                <c:pt idx="6">
                  <c:v>7.7699467563477969</c:v>
                </c:pt>
                <c:pt idx="7">
                  <c:v>27.49633635784782</c:v>
                </c:pt>
                <c:pt idx="8">
                  <c:v>8.4181269684371198</c:v>
                </c:pt>
                <c:pt idx="9">
                  <c:v>33.020663425943987</c:v>
                </c:pt>
                <c:pt idx="10">
                  <c:v>8.8546476737719733</c:v>
                </c:pt>
                <c:pt idx="11">
                  <c:v>36.63099916487743</c:v>
                </c:pt>
                <c:pt idx="12">
                  <c:v>9.2335816197074632</c:v>
                </c:pt>
                <c:pt idx="13">
                  <c:v>40.631526475450983</c:v>
                </c:pt>
                <c:pt idx="14">
                  <c:v>9.5901714725966869</c:v>
                </c:pt>
                <c:pt idx="15">
                  <c:v>44.574720889719487</c:v>
                </c:pt>
                <c:pt idx="16">
                  <c:v>9.7771726409580886</c:v>
                </c:pt>
                <c:pt idx="17">
                  <c:v>49.140129514143688</c:v>
                </c:pt>
                <c:pt idx="18">
                  <c:v>9.7083656919554393</c:v>
                </c:pt>
                <c:pt idx="19">
                  <c:v>50.52662029506309</c:v>
                </c:pt>
                <c:pt idx="20">
                  <c:v>9.4540507330531778</c:v>
                </c:pt>
                <c:pt idx="21">
                  <c:v>52.197317826832979</c:v>
                </c:pt>
                <c:pt idx="22">
                  <c:v>9.1185739422196086</c:v>
                </c:pt>
                <c:pt idx="23">
                  <c:v>53.648218382174001</c:v>
                </c:pt>
                <c:pt idx="24">
                  <c:v>8.7712392078314707</c:v>
                </c:pt>
                <c:pt idx="25">
                  <c:v>53.028699828778983</c:v>
                </c:pt>
                <c:pt idx="26">
                  <c:v>8.4276175553481192</c:v>
                </c:pt>
                <c:pt idx="27">
                  <c:v>51.86303051453006</c:v>
                </c:pt>
                <c:pt idx="28">
                  <c:v>8.022728266596328</c:v>
                </c:pt>
                <c:pt idx="29">
                  <c:v>49.099110564882039</c:v>
                </c:pt>
                <c:pt idx="30">
                  <c:v>7.6556327421089536</c:v>
                </c:pt>
                <c:pt idx="31">
                  <c:v>46.425883677365988</c:v>
                </c:pt>
              </c:numCache>
            </c:numRef>
          </c:val>
        </c:ser>
        <c:ser>
          <c:idx val="4"/>
          <c:order val="4"/>
          <c:tx>
            <c:strRef>
              <c:f>Graphs!$G$137</c:f>
              <c:strCache>
                <c:ptCount val="1"/>
                <c:pt idx="0">
                  <c:v>НФР</c:v>
                </c:pt>
              </c:strCache>
            </c:strRef>
          </c:tx>
          <c:spPr>
            <a:solidFill>
              <a:srgbClr val="C84E00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multiLvlStrRef>
              <c:f>Graphs!$H$47:$AM$48</c:f>
              <c:multiLvlStrCache>
                <c:ptCount val="32"/>
                <c:lvl>
                  <c:pt idx="0">
                    <c:v>Тек.</c:v>
                  </c:pt>
                  <c:pt idx="1">
                    <c:v>НФР</c:v>
                  </c:pt>
                  <c:pt idx="2">
                    <c:v>Тек.</c:v>
                  </c:pt>
                  <c:pt idx="3">
                    <c:v>НФР</c:v>
                  </c:pt>
                  <c:pt idx="4">
                    <c:v>Тек.</c:v>
                  </c:pt>
                  <c:pt idx="5">
                    <c:v>НФР</c:v>
                  </c:pt>
                  <c:pt idx="6">
                    <c:v>Тек.</c:v>
                  </c:pt>
                  <c:pt idx="7">
                    <c:v>НФР</c:v>
                  </c:pt>
                  <c:pt idx="8">
                    <c:v>Тек.</c:v>
                  </c:pt>
                  <c:pt idx="9">
                    <c:v>НФР</c:v>
                  </c:pt>
                  <c:pt idx="10">
                    <c:v>Тек.</c:v>
                  </c:pt>
                  <c:pt idx="11">
                    <c:v>НФР</c:v>
                  </c:pt>
                  <c:pt idx="12">
                    <c:v>Тек.</c:v>
                  </c:pt>
                  <c:pt idx="13">
                    <c:v>НФР</c:v>
                  </c:pt>
                  <c:pt idx="14">
                    <c:v>Тек.</c:v>
                  </c:pt>
                  <c:pt idx="15">
                    <c:v>НФР</c:v>
                  </c:pt>
                  <c:pt idx="16">
                    <c:v>Тек.</c:v>
                  </c:pt>
                  <c:pt idx="17">
                    <c:v>НФР</c:v>
                  </c:pt>
                  <c:pt idx="18">
                    <c:v>Тек.</c:v>
                  </c:pt>
                  <c:pt idx="19">
                    <c:v>НФР</c:v>
                  </c:pt>
                  <c:pt idx="20">
                    <c:v>Тек.</c:v>
                  </c:pt>
                  <c:pt idx="21">
                    <c:v>НФР</c:v>
                  </c:pt>
                  <c:pt idx="22">
                    <c:v>Тек.</c:v>
                  </c:pt>
                  <c:pt idx="23">
                    <c:v>НФР</c:v>
                  </c:pt>
                  <c:pt idx="24">
                    <c:v>Тек.</c:v>
                  </c:pt>
                  <c:pt idx="25">
                    <c:v>НФР</c:v>
                  </c:pt>
                  <c:pt idx="26">
                    <c:v>Тек.</c:v>
                  </c:pt>
                  <c:pt idx="27">
                    <c:v>НФР</c:v>
                  </c:pt>
                  <c:pt idx="28">
                    <c:v>Тек.</c:v>
                  </c:pt>
                  <c:pt idx="29">
                    <c:v>НФР</c:v>
                  </c:pt>
                  <c:pt idx="30">
                    <c:v>Тек.</c:v>
                  </c:pt>
                  <c:pt idx="31">
                    <c:v>НФР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  <c:pt idx="4">
                    <c:v>2017</c:v>
                  </c:pt>
                  <c:pt idx="6">
                    <c:v>2018</c:v>
                  </c:pt>
                  <c:pt idx="8">
                    <c:v>2019</c:v>
                  </c:pt>
                  <c:pt idx="10">
                    <c:v>2020</c:v>
                  </c:pt>
                  <c:pt idx="12">
                    <c:v>2021</c:v>
                  </c:pt>
                  <c:pt idx="14">
                    <c:v>2022</c:v>
                  </c:pt>
                  <c:pt idx="16">
                    <c:v>2023</c:v>
                  </c:pt>
                  <c:pt idx="18">
                    <c:v>2024</c:v>
                  </c:pt>
                  <c:pt idx="20">
                    <c:v>2025</c:v>
                  </c:pt>
                  <c:pt idx="22">
                    <c:v>2026</c:v>
                  </c:pt>
                  <c:pt idx="24">
                    <c:v>2027</c:v>
                  </c:pt>
                  <c:pt idx="26">
                    <c:v>2028</c:v>
                  </c:pt>
                  <c:pt idx="28">
                    <c:v>2029</c:v>
                  </c:pt>
                  <c:pt idx="30">
                    <c:v>2030</c:v>
                  </c:pt>
                </c:lvl>
              </c:multiLvlStrCache>
            </c:multiLvlStrRef>
          </c:cat>
          <c:val>
            <c:numRef>
              <c:f>Graphs!$H$137:$AM$137</c:f>
              <c:numCache>
                <c:formatCode>#,##0;\(#,##0\);\-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55.740982774378409</c:v>
                </c:pt>
                <c:pt idx="4">
                  <c:v>0</c:v>
                </c:pt>
                <c:pt idx="5">
                  <c:v>63.31939943825617</c:v>
                </c:pt>
                <c:pt idx="6">
                  <c:v>0</c:v>
                </c:pt>
                <c:pt idx="7">
                  <c:v>74.875065359037549</c:v>
                </c:pt>
                <c:pt idx="8">
                  <c:v>0</c:v>
                </c:pt>
                <c:pt idx="9">
                  <c:v>88.474187062346644</c:v>
                </c:pt>
                <c:pt idx="10">
                  <c:v>0</c:v>
                </c:pt>
                <c:pt idx="11">
                  <c:v>99.111963851082606</c:v>
                </c:pt>
                <c:pt idx="12">
                  <c:v>0</c:v>
                </c:pt>
                <c:pt idx="13">
                  <c:v>109.3798516693202</c:v>
                </c:pt>
                <c:pt idx="14">
                  <c:v>0</c:v>
                </c:pt>
                <c:pt idx="15">
                  <c:v>119.5123515913991</c:v>
                </c:pt>
                <c:pt idx="16">
                  <c:v>0</c:v>
                </c:pt>
                <c:pt idx="17">
                  <c:v>131.5710924061421</c:v>
                </c:pt>
                <c:pt idx="18">
                  <c:v>0</c:v>
                </c:pt>
                <c:pt idx="19">
                  <c:v>134.26324962495201</c:v>
                </c:pt>
                <c:pt idx="20">
                  <c:v>0</c:v>
                </c:pt>
                <c:pt idx="21">
                  <c:v>137.99341121101139</c:v>
                </c:pt>
                <c:pt idx="22">
                  <c:v>0</c:v>
                </c:pt>
                <c:pt idx="23">
                  <c:v>141.26936944383559</c:v>
                </c:pt>
                <c:pt idx="24">
                  <c:v>0</c:v>
                </c:pt>
                <c:pt idx="25">
                  <c:v>138.77291729721111</c:v>
                </c:pt>
                <c:pt idx="26">
                  <c:v>0</c:v>
                </c:pt>
                <c:pt idx="27">
                  <c:v>134.86600212876741</c:v>
                </c:pt>
                <c:pt idx="28">
                  <c:v>0</c:v>
                </c:pt>
                <c:pt idx="29">
                  <c:v>126.55641950131999</c:v>
                </c:pt>
                <c:pt idx="30">
                  <c:v>0</c:v>
                </c:pt>
                <c:pt idx="31">
                  <c:v>118.893633215988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51353200"/>
        <c:axId val="557653136"/>
      </c:barChart>
      <c:catAx>
        <c:axId val="55135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7653136"/>
        <c:crosses val="autoZero"/>
        <c:auto val="1"/>
        <c:lblAlgn val="ctr"/>
        <c:lblOffset val="100"/>
        <c:noMultiLvlLbl val="0"/>
      </c:catAx>
      <c:valAx>
        <c:axId val="557653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млрд руб.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7592877629294403E-3"/>
              <c:y val="0.307525736992883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;\(#,##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1353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7095885679070398"/>
          <c:y val="1.7435021435806101E-2"/>
          <c:w val="0.353115537938197"/>
          <c:h val="0.14036570698551401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68752905474"/>
          <c:y val="0.152502335545985"/>
          <c:w val="0.83936805399325098"/>
          <c:h val="0.65532602923702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Graphs!$C$16</c:f>
              <c:strCache>
                <c:ptCount val="1"/>
                <c:pt idx="0">
                  <c:v>Текущее законодательство</c:v>
                </c:pt>
              </c:strCache>
            </c:strRef>
          </c:tx>
          <c:spPr>
            <a:solidFill>
              <a:srgbClr val="409DAD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Graphs!$K$104:$Z$104</c:f>
              <c:numCache>
                <c:formatCode>#,##0;\(#,##0\);\-</c:formatCode>
                <c:ptCount val="16"/>
                <c:pt idx="0">
                  <c:v>23.408098263499429</c:v>
                </c:pt>
                <c:pt idx="1">
                  <c:v>24.094032041262899</c:v>
                </c:pt>
                <c:pt idx="2">
                  <c:v>24.372783853077429</c:v>
                </c:pt>
                <c:pt idx="3">
                  <c:v>27.603483298557752</c:v>
                </c:pt>
                <c:pt idx="4">
                  <c:v>30.835642177607781</c:v>
                </c:pt>
                <c:pt idx="5">
                  <c:v>33.489622124124558</c:v>
                </c:pt>
                <c:pt idx="6">
                  <c:v>35.996928996885551</c:v>
                </c:pt>
                <c:pt idx="7">
                  <c:v>38.454128650419797</c:v>
                </c:pt>
                <c:pt idx="8">
                  <c:v>40.405634572049742</c:v>
                </c:pt>
                <c:pt idx="9">
                  <c:v>41.55664118069393</c:v>
                </c:pt>
                <c:pt idx="10">
                  <c:v>42.077415726152012</c:v>
                </c:pt>
                <c:pt idx="11">
                  <c:v>42.256682816297968</c:v>
                </c:pt>
                <c:pt idx="12">
                  <c:v>42.295601044823599</c:v>
                </c:pt>
                <c:pt idx="13">
                  <c:v>42.243547914170613</c:v>
                </c:pt>
                <c:pt idx="14">
                  <c:v>41.905932281711138</c:v>
                </c:pt>
                <c:pt idx="15">
                  <c:v>41.578775923167932</c:v>
                </c:pt>
              </c:numCache>
            </c:numRef>
          </c:val>
        </c:ser>
        <c:ser>
          <c:idx val="1"/>
          <c:order val="1"/>
          <c:tx>
            <c:strRef>
              <c:f>Graphs!$C$17</c:f>
              <c:strCache>
                <c:ptCount val="1"/>
                <c:pt idx="0">
                  <c:v>Переход на режим НФР</c:v>
                </c:pt>
              </c:strCache>
            </c:strRef>
          </c:tx>
          <c:spPr>
            <a:solidFill>
              <a:srgbClr val="BFDEE4"/>
            </a:solidFill>
            <a:ln w="3175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numRef>
              <c:f>Graphs!$K$6:$Z$6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Graphs!$K$105:$Z$105</c:f>
              <c:numCache>
                <c:formatCode>#,##0;\(#,##0\);\-</c:formatCode>
                <c:ptCount val="16"/>
                <c:pt idx="0">
                  <c:v>23.408098263499429</c:v>
                </c:pt>
                <c:pt idx="1">
                  <c:v>30.173668008302101</c:v>
                </c:pt>
                <c:pt idx="2">
                  <c:v>33.539812616789639</c:v>
                </c:pt>
                <c:pt idx="3">
                  <c:v>40.887903987734099</c:v>
                </c:pt>
                <c:pt idx="4">
                  <c:v>49.564325016324133</c:v>
                </c:pt>
                <c:pt idx="5">
                  <c:v>55.691852438313653</c:v>
                </c:pt>
                <c:pt idx="6">
                  <c:v>62.434714508174409</c:v>
                </c:pt>
                <c:pt idx="7">
                  <c:v>69.172625999843746</c:v>
                </c:pt>
                <c:pt idx="8">
                  <c:v>76.85574265848345</c:v>
                </c:pt>
                <c:pt idx="9">
                  <c:v>80.147104504118403</c:v>
                </c:pt>
                <c:pt idx="10">
                  <c:v>83.800231329013329</c:v>
                </c:pt>
                <c:pt idx="11">
                  <c:v>87.118349886490421</c:v>
                </c:pt>
                <c:pt idx="12">
                  <c:v>87.487350765808202</c:v>
                </c:pt>
                <c:pt idx="13">
                  <c:v>86.978891599066145</c:v>
                </c:pt>
                <c:pt idx="14">
                  <c:v>84.097277637404147</c:v>
                </c:pt>
                <c:pt idx="15">
                  <c:v>81.170110266221613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16548464"/>
        <c:axId val="516551600"/>
      </c:barChart>
      <c:catAx>
        <c:axId val="51654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551600"/>
        <c:crosses val="autoZero"/>
        <c:auto val="1"/>
        <c:lblAlgn val="ctr"/>
        <c:lblOffset val="100"/>
        <c:noMultiLvlLbl val="0"/>
      </c:catAx>
      <c:valAx>
        <c:axId val="516551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млрд. руб.</a:t>
                </a:r>
              </a:p>
            </c:rich>
          </c:tx>
          <c:layout>
            <c:manualLayout>
              <c:xMode val="edge"/>
              <c:yMode val="edge"/>
              <c:x val="2.5802752293578E-2"/>
              <c:y val="0.305329373216669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;\(#,##0\);\-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548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9964307084787901"/>
          <c:y val="7.6045705343089701E-3"/>
          <c:w val="0.49557042394899598"/>
          <c:h val="8.407291737421529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05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t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18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t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b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18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b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fld id="{CEB1667E-D5CC-4FEC-BC62-D9A6606F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36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t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18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t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5602" y="4714893"/>
            <a:ext cx="6046485" cy="466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7" tIns="47416" rIns="94837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b" anchorCtr="0" compatLnSpc="1">
            <a:prstTxWarp prst="textNoShape">
              <a:avLst/>
            </a:prstTxWarp>
          </a:bodyPr>
          <a:lstStyle>
            <a:lvl1pPr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18" y="9431489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37" tIns="47416" rIns="94837" bIns="47416" numCol="1" anchor="b" anchorCtr="0" compatLnSpc="1">
            <a:prstTxWarp prst="textNoShape">
              <a:avLst/>
            </a:prstTxWarp>
          </a:bodyPr>
          <a:lstStyle>
            <a:lvl1pPr algn="r" defTabSz="947801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fld id="{AC3C20A0-8E90-408B-A10D-86C6EA09B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9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indent="177800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indent="1682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indent="249238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indent="2444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indent="233363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85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39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48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275167"/>
            <a:ext cx="8230197" cy="1143000"/>
          </a:xfrm>
          <a:prstGeom prst="rect">
            <a:avLst/>
          </a:prstGeom>
        </p:spPr>
        <p:txBody>
          <a:bodyPr lIns="86457" tIns="43228" rIns="86457" bIns="4322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04601" y="1165680"/>
            <a:ext cx="4795971" cy="5441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4713" y="1165680"/>
            <a:ext cx="4797465" cy="2647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4713" y="3958168"/>
            <a:ext cx="4797465" cy="264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3653" y="6356048"/>
            <a:ext cx="2896695" cy="365881"/>
          </a:xfrm>
          <a:prstGeom prst="rect">
            <a:avLst/>
          </a:prstGeom>
        </p:spPr>
        <p:txBody>
          <a:bodyPr lIns="86457" tIns="43228" rIns="86457" bIns="43228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274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1597924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G:\work\ДСМИ\11общие материалы\Герб округа cop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1785950" cy="20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0259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809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1218466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36032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0618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63073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98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512180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0518485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1367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07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455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11822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275167"/>
            <a:ext cx="8230197" cy="1143000"/>
          </a:xfrm>
          <a:prstGeom prst="rect">
            <a:avLst/>
          </a:prstGeom>
        </p:spPr>
        <p:txBody>
          <a:bodyPr lIns="86457" tIns="43228" rIns="86457" bIns="4322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04601" y="1165680"/>
            <a:ext cx="4795971" cy="5441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4713" y="1165680"/>
            <a:ext cx="4797465" cy="2647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4713" y="3958168"/>
            <a:ext cx="4797465" cy="264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6457" tIns="43228" rIns="86457" bIns="43228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868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1438" y="142875"/>
            <a:ext cx="900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endParaRPr kumimoji="0" lang="ru-RU" sz="1100" b="1" i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8843963" y="6642100"/>
            <a:ext cx="3333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54C85087-FD2C-4FFB-BE95-1E6B33DA9532}" type="slidenum">
              <a:rPr kumimoji="0" lang="ru-RU" sz="1000"/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kumimoji="0" lang="ru-RU" sz="1000" dirty="0"/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6" name="Полилиния 15"/>
          <p:cNvSpPr/>
          <p:nvPr/>
        </p:nvSpPr>
        <p:spPr bwMode="auto">
          <a:xfrm rot="10800000">
            <a:off x="1741113" y="71414"/>
            <a:ext cx="7402885" cy="581032"/>
          </a:xfrm>
          <a:custGeom>
            <a:avLst/>
            <a:gdLst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178595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285752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285752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357190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207170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242889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357586"/>
              <a:gd name="connsiteY0" fmla="*/ 0 h 357190"/>
              <a:gd name="connsiteX1" fmla="*/ 3143272 w 3357586"/>
              <a:gd name="connsiteY1" fmla="*/ 0 h 357190"/>
              <a:gd name="connsiteX2" fmla="*/ 3357586 w 3357586"/>
              <a:gd name="connsiteY2" fmla="*/ 357190 h 357190"/>
              <a:gd name="connsiteX3" fmla="*/ 2428892 w 3357586"/>
              <a:gd name="connsiteY3" fmla="*/ 357190 h 357190"/>
              <a:gd name="connsiteX4" fmla="*/ 0 w 3357586"/>
              <a:gd name="connsiteY4" fmla="*/ 357190 h 357190"/>
              <a:gd name="connsiteX5" fmla="*/ 0 w 3357586"/>
              <a:gd name="connsiteY5" fmla="*/ 0 h 357190"/>
              <a:gd name="connsiteX6" fmla="*/ 0 w 3357586"/>
              <a:gd name="connsiteY6" fmla="*/ 0 h 357190"/>
              <a:gd name="connsiteX7" fmla="*/ 0 w 3357586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3000396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2786082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2928958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2928958"/>
              <a:gd name="connsiteY0" fmla="*/ 0 h 357190"/>
              <a:gd name="connsiteX1" fmla="*/ 2733280 w 2928958"/>
              <a:gd name="connsiteY1" fmla="*/ 0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780029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1 h 357191"/>
              <a:gd name="connsiteX1" fmla="*/ 2814780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0 h 357190"/>
              <a:gd name="connsiteX1" fmla="*/ 2838981 w 2928958"/>
              <a:gd name="connsiteY1" fmla="*/ 7764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784206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0 h 357190"/>
              <a:gd name="connsiteX1" fmla="*/ 2815489 w 2928958"/>
              <a:gd name="connsiteY1" fmla="*/ 0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826438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958" h="357191">
                <a:moveTo>
                  <a:pt x="0" y="1"/>
                </a:moveTo>
                <a:lnTo>
                  <a:pt x="2826438" y="0"/>
                </a:lnTo>
                <a:lnTo>
                  <a:pt x="2928958" y="357191"/>
                </a:lnTo>
                <a:lnTo>
                  <a:pt x="2428892" y="357191"/>
                </a:lnTo>
                <a:lnTo>
                  <a:pt x="0" y="35719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30000">
                <a:srgbClr val="0070C0">
                  <a:alpha val="87000"/>
                </a:srgbClr>
              </a:gs>
              <a:gs pos="60000">
                <a:srgbClr val="5E9E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4348" tIns="47174" rIns="94348" bIns="4717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71414"/>
            <a:ext cx="9136045" cy="714380"/>
            <a:chOff x="0" y="86696"/>
            <a:chExt cx="9136045" cy="714380"/>
          </a:xfrm>
        </p:grpSpPr>
        <p:grpSp>
          <p:nvGrpSpPr>
            <p:cNvPr id="17" name="Группа 30"/>
            <p:cNvGrpSpPr/>
            <p:nvPr/>
          </p:nvGrpSpPr>
          <p:grpSpPr>
            <a:xfrm>
              <a:off x="0" y="170660"/>
              <a:ext cx="9136045" cy="571504"/>
              <a:chOff x="-32" y="785794"/>
              <a:chExt cx="9136045" cy="571504"/>
            </a:xfrm>
          </p:grpSpPr>
          <p:grpSp>
            <p:nvGrpSpPr>
              <p:cNvPr id="19" name="Группа 15"/>
              <p:cNvGrpSpPr/>
              <p:nvPr/>
            </p:nvGrpSpPr>
            <p:grpSpPr>
              <a:xfrm>
                <a:off x="-32" y="785794"/>
                <a:ext cx="1785950" cy="571504"/>
                <a:chOff x="-32" y="785794"/>
                <a:chExt cx="1785950" cy="571504"/>
              </a:xfrm>
            </p:grpSpPr>
            <p:sp>
              <p:nvSpPr>
                <p:cNvPr id="21" name="Полилиния 20"/>
                <p:cNvSpPr/>
                <p:nvPr/>
              </p:nvSpPr>
              <p:spPr bwMode="auto">
                <a:xfrm>
                  <a:off x="684" y="785794"/>
                  <a:ext cx="1785234" cy="285752"/>
                </a:xfrm>
                <a:custGeom>
                  <a:avLst/>
                  <a:gdLst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178595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07170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42889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357586"/>
                    <a:gd name="connsiteY0" fmla="*/ 0 h 357190"/>
                    <a:gd name="connsiteX1" fmla="*/ 3143272 w 3357586"/>
                    <a:gd name="connsiteY1" fmla="*/ 0 h 357190"/>
                    <a:gd name="connsiteX2" fmla="*/ 3357586 w 3357586"/>
                    <a:gd name="connsiteY2" fmla="*/ 357190 h 357190"/>
                    <a:gd name="connsiteX3" fmla="*/ 2428892 w 3357586"/>
                    <a:gd name="connsiteY3" fmla="*/ 357190 h 357190"/>
                    <a:gd name="connsiteX4" fmla="*/ 0 w 3357586"/>
                    <a:gd name="connsiteY4" fmla="*/ 357190 h 357190"/>
                    <a:gd name="connsiteX5" fmla="*/ 0 w 3357586"/>
                    <a:gd name="connsiteY5" fmla="*/ 0 h 357190"/>
                    <a:gd name="connsiteX6" fmla="*/ 0 w 3357586"/>
                    <a:gd name="connsiteY6" fmla="*/ 0 h 357190"/>
                    <a:gd name="connsiteX7" fmla="*/ 0 w 3357586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3000396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786082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928958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2928958"/>
                    <a:gd name="connsiteY0" fmla="*/ 0 h 357190"/>
                    <a:gd name="connsiteX1" fmla="*/ 2733280 w 2928958"/>
                    <a:gd name="connsiteY1" fmla="*/ 0 h 357190"/>
                    <a:gd name="connsiteX2" fmla="*/ 2928958 w 2928958"/>
                    <a:gd name="connsiteY2" fmla="*/ 357190 h 357190"/>
                    <a:gd name="connsiteX3" fmla="*/ 2428892 w 2928958"/>
                    <a:gd name="connsiteY3" fmla="*/ 357190 h 357190"/>
                    <a:gd name="connsiteX4" fmla="*/ 0 w 2928958"/>
                    <a:gd name="connsiteY4" fmla="*/ 357190 h 357190"/>
                    <a:gd name="connsiteX5" fmla="*/ 0 w 2928958"/>
                    <a:gd name="connsiteY5" fmla="*/ 0 h 357190"/>
                    <a:gd name="connsiteX6" fmla="*/ 0 w 2928958"/>
                    <a:gd name="connsiteY6" fmla="*/ 0 h 357190"/>
                    <a:gd name="connsiteX7" fmla="*/ 0 w 2928958"/>
                    <a:gd name="connsiteY7" fmla="*/ 0 h 35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8958" h="357190">
                      <a:moveTo>
                        <a:pt x="0" y="0"/>
                      </a:moveTo>
                      <a:lnTo>
                        <a:pt x="2733280" y="0"/>
                      </a:lnTo>
                      <a:lnTo>
                        <a:pt x="2928958" y="357190"/>
                      </a:lnTo>
                      <a:lnTo>
                        <a:pt x="2428892" y="357190"/>
                      </a:lnTo>
                      <a:lnTo>
                        <a:pt x="0" y="35719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4348" tIns="47174" rIns="94348" bIns="47174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-32" y="1071546"/>
                  <a:ext cx="1785950" cy="285752"/>
                </a:xfrm>
                <a:custGeom>
                  <a:avLst/>
                  <a:gdLst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178595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07170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42889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357586"/>
                    <a:gd name="connsiteY0" fmla="*/ 0 h 357190"/>
                    <a:gd name="connsiteX1" fmla="*/ 3143272 w 3357586"/>
                    <a:gd name="connsiteY1" fmla="*/ 0 h 357190"/>
                    <a:gd name="connsiteX2" fmla="*/ 3357586 w 3357586"/>
                    <a:gd name="connsiteY2" fmla="*/ 357190 h 357190"/>
                    <a:gd name="connsiteX3" fmla="*/ 2428892 w 3357586"/>
                    <a:gd name="connsiteY3" fmla="*/ 357190 h 357190"/>
                    <a:gd name="connsiteX4" fmla="*/ 0 w 3357586"/>
                    <a:gd name="connsiteY4" fmla="*/ 357190 h 357190"/>
                    <a:gd name="connsiteX5" fmla="*/ 0 w 3357586"/>
                    <a:gd name="connsiteY5" fmla="*/ 0 h 357190"/>
                    <a:gd name="connsiteX6" fmla="*/ 0 w 3357586"/>
                    <a:gd name="connsiteY6" fmla="*/ 0 h 357190"/>
                    <a:gd name="connsiteX7" fmla="*/ 0 w 3357586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3000396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786082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928958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2928958"/>
                    <a:gd name="connsiteY0" fmla="*/ 0 h 357190"/>
                    <a:gd name="connsiteX1" fmla="*/ 2733280 w 2928958"/>
                    <a:gd name="connsiteY1" fmla="*/ 0 h 357190"/>
                    <a:gd name="connsiteX2" fmla="*/ 2928958 w 2928958"/>
                    <a:gd name="connsiteY2" fmla="*/ 357190 h 357190"/>
                    <a:gd name="connsiteX3" fmla="*/ 2428892 w 2928958"/>
                    <a:gd name="connsiteY3" fmla="*/ 357190 h 357190"/>
                    <a:gd name="connsiteX4" fmla="*/ 0 w 2928958"/>
                    <a:gd name="connsiteY4" fmla="*/ 357190 h 357190"/>
                    <a:gd name="connsiteX5" fmla="*/ 0 w 2928958"/>
                    <a:gd name="connsiteY5" fmla="*/ 0 h 357190"/>
                    <a:gd name="connsiteX6" fmla="*/ 0 w 2928958"/>
                    <a:gd name="connsiteY6" fmla="*/ 0 h 357190"/>
                    <a:gd name="connsiteX7" fmla="*/ 0 w 2928958"/>
                    <a:gd name="connsiteY7" fmla="*/ 0 h 35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8958" h="357190">
                      <a:moveTo>
                        <a:pt x="0" y="0"/>
                      </a:moveTo>
                      <a:lnTo>
                        <a:pt x="2733280" y="0"/>
                      </a:lnTo>
                      <a:lnTo>
                        <a:pt x="2928958" y="357190"/>
                      </a:lnTo>
                      <a:lnTo>
                        <a:pt x="2428892" y="357190"/>
                      </a:lnTo>
                      <a:lnTo>
                        <a:pt x="0" y="35719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4348" tIns="47174" rIns="94348" bIns="47174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20" name="Прямая соединительная линия 19"/>
              <p:cNvCxnSpPr/>
              <p:nvPr/>
            </p:nvCxnSpPr>
            <p:spPr bwMode="auto">
              <a:xfrm>
                <a:off x="1774013" y="1347154"/>
                <a:ext cx="73620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2" descr="G:\work\ДСМИ\11общие материалы\Герб округа copy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8628" y="86696"/>
              <a:ext cx="628309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785951" y="284892"/>
            <a:ext cx="681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i="1" kern="0" dirty="0" smtClean="0">
                <a:solidFill>
                  <a:schemeClr val="bg1"/>
                </a:solidFill>
                <a:effectLst/>
                <a:latin typeface="Arial" pitchFamily="34" charset="0"/>
              </a:rPr>
              <a:t>Введение налога на финансовый результат в качестве </a:t>
            </a:r>
            <a:r>
              <a:rPr lang="en-US" sz="900" b="1" i="1" kern="0" dirty="0" smtClean="0">
                <a:solidFill>
                  <a:schemeClr val="bg1"/>
                </a:solidFill>
                <a:effectLst/>
                <a:latin typeface="Arial" pitchFamily="34" charset="0"/>
              </a:rPr>
              <a:t>“</a:t>
            </a:r>
            <a:r>
              <a:rPr lang="ru-RU" sz="900" b="1" i="1" kern="0" dirty="0" smtClean="0">
                <a:solidFill>
                  <a:schemeClr val="bg1"/>
                </a:solidFill>
                <a:effectLst/>
                <a:latin typeface="Arial" pitchFamily="34" charset="0"/>
              </a:rPr>
              <a:t>пилотного</a:t>
            </a:r>
            <a:r>
              <a:rPr lang="en-US" sz="900" b="1" i="1" kern="0" dirty="0" smtClean="0">
                <a:solidFill>
                  <a:schemeClr val="bg1"/>
                </a:solidFill>
                <a:effectLst/>
                <a:latin typeface="Arial" pitchFamily="34" charset="0"/>
              </a:rPr>
              <a:t>”</a:t>
            </a:r>
            <a:r>
              <a:rPr lang="ru-RU" sz="900" b="1" i="1" kern="0" dirty="0" smtClean="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  <a:p>
            <a:pPr algn="r"/>
            <a:r>
              <a:rPr lang="ru-RU" sz="900" b="1" i="1" kern="0" dirty="0" smtClean="0">
                <a:solidFill>
                  <a:schemeClr val="bg1"/>
                </a:solidFill>
                <a:effectLst/>
                <a:latin typeface="Arial" pitchFamily="34" charset="0"/>
              </a:rPr>
              <a:t>проекта</a:t>
            </a:r>
            <a:r>
              <a:rPr lang="ru-RU" sz="900" b="1" i="1" kern="0" baseline="0" dirty="0" smtClean="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900" b="1" i="1" kern="0" dirty="0" smtClean="0">
                <a:solidFill>
                  <a:schemeClr val="bg1"/>
                </a:solidFill>
                <a:effectLst/>
                <a:latin typeface="Arial" pitchFamily="34" charset="0"/>
              </a:rPr>
              <a:t>на территории Ханты-Мансийского автономного </a:t>
            </a:r>
            <a:r>
              <a:rPr lang="ru-RU" sz="900" b="1" i="1" kern="0" dirty="0" smtClean="0">
                <a:solidFill>
                  <a:srgbClr val="FFFFFF"/>
                </a:solidFill>
                <a:effectLst/>
                <a:latin typeface="Arial" pitchFamily="34" charset="0"/>
              </a:rPr>
              <a:t>округа - Югры</a:t>
            </a:r>
            <a:endParaRPr lang="ru-RU" sz="9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5" r:id="rId7"/>
    <p:sldLayoutId id="2147485440" r:id="rId8"/>
    <p:sldLayoutId id="2147485441" r:id="rId9"/>
    <p:sldLayoutId id="2147485442" r:id="rId10"/>
    <p:sldLayoutId id="2147485443" r:id="rId11"/>
    <p:sldLayoutId id="2147485444" r:id="rId12"/>
    <p:sldLayoutId id="2147485464" r:id="rId13"/>
    <p:sldLayoutId id="2147485465" r:id="rId14"/>
    <p:sldLayoutId id="2147485504" r:id="rId15"/>
    <p:sldLayoutId id="2147485505" r:id="rId16"/>
  </p:sldLayoutIdLst>
  <p:transition spd="slow"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1438" y="142875"/>
            <a:ext cx="900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endParaRPr kumimoji="0" lang="ru-RU" sz="1100" b="1" i="1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85984" y="1428736"/>
            <a:ext cx="6500858" cy="71438"/>
            <a:chOff x="689296" y="392514"/>
            <a:chExt cx="7668918" cy="73703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690118" y="392514"/>
              <a:ext cx="7668096" cy="35"/>
            </a:xfrm>
            <a:prstGeom prst="line">
              <a:avLst/>
            </a:prstGeom>
            <a:noFill/>
            <a:ln w="31750" cap="rnd" cmpd="sng">
              <a:gradFill>
                <a:gsLst>
                  <a:gs pos="0">
                    <a:schemeClr val="accent3">
                      <a:lumMod val="75000"/>
                    </a:schemeClr>
                  </a:gs>
                  <a:gs pos="55000">
                    <a:srgbClr val="13A154">
                      <a:alpha val="60000"/>
                    </a:srgbClr>
                  </a:gs>
                  <a:gs pos="30000">
                    <a:srgbClr val="009A46"/>
                  </a:gs>
                  <a:gs pos="83000">
                    <a:srgbClr val="FFFFFF">
                      <a:alpha val="0"/>
                    </a:srgbClr>
                  </a:gs>
                </a:gsLst>
                <a:lin ang="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1800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689296" y="466182"/>
              <a:ext cx="7668096" cy="35"/>
            </a:xfrm>
            <a:prstGeom prst="line">
              <a:avLst/>
            </a:prstGeom>
            <a:noFill/>
            <a:ln w="31750" cap="rnd" cmpd="sng">
              <a:gradFill>
                <a:gsLst>
                  <a:gs pos="0">
                    <a:schemeClr val="tx2">
                      <a:lumMod val="50000"/>
                    </a:schemeClr>
                  </a:gs>
                  <a:gs pos="50000">
                    <a:schemeClr val="tx2">
                      <a:lumMod val="75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1800"/>
            </a:p>
          </p:txBody>
        </p:sp>
      </p:grpSp>
      <p:pic>
        <p:nvPicPr>
          <p:cNvPr id="8" name="Picture 12" descr="G:\work\ДСМИ\11общие материалы\Герб округа copy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632153"/>
            <a:ext cx="781052" cy="93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  <p:sldLayoutId id="2147485478" r:id="rId12"/>
    <p:sldLayoutId id="2147485479" r:id="rId13"/>
    <p:sldLayoutId id="2147485480" r:id="rId14"/>
    <p:sldLayoutId id="2147485481" r:id="rId15"/>
    <p:sldLayoutId id="2147485482" r:id="rId16"/>
    <p:sldLayoutId id="2147485483" r:id="rId17"/>
    <p:sldLayoutId id="2147485484" r:id="rId18"/>
  </p:sldLayoutIdLst>
  <p:transition spd="slow"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A7CBFF"/>
            </a:gs>
            <a:gs pos="50000">
              <a:schemeClr val="bg1"/>
            </a:gs>
            <a:gs pos="100000">
              <a:srgbClr val="A7CB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95187" y="190419"/>
            <a:ext cx="89392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kumimoji="0" lang="ru-RU" sz="1000" b="1" i="1" dirty="0" smtClean="0">
                <a:solidFill>
                  <a:srgbClr val="000066"/>
                </a:solidFill>
                <a:latin typeface="Arial"/>
              </a:rPr>
              <a:t>Отчёт Губернатора Ханты-Мансийского автономного округа – Югры </a:t>
            </a:r>
          </a:p>
          <a:p>
            <a:pPr algn="r">
              <a:defRPr/>
            </a:pPr>
            <a:r>
              <a:rPr kumimoji="0" lang="ru-RU" sz="1000" b="1" i="1" dirty="0" smtClean="0">
                <a:solidFill>
                  <a:srgbClr val="000066"/>
                </a:solidFill>
                <a:latin typeface="Arial"/>
              </a:rPr>
              <a:t>о результатах деятельности Правительства Ханты-Мансийского автономного округа – Югры за 2012 год </a:t>
            </a:r>
          </a:p>
          <a:p>
            <a:pPr algn="r">
              <a:defRPr/>
            </a:pPr>
            <a:endParaRPr kumimoji="0" lang="ru-RU" sz="1100" b="1" i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0" y="642938"/>
            <a:ext cx="914400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ru-RU" sz="1800">
              <a:solidFill>
                <a:srgbClr val="080808"/>
              </a:solidFill>
            </a:endParaRPr>
          </a:p>
        </p:txBody>
      </p:sp>
      <p:pic>
        <p:nvPicPr>
          <p:cNvPr id="1028" name="Picture 19" descr="Герб_округа"/>
          <p:cNvPicPr>
            <a:picLocks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0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8843963" y="6642100"/>
            <a:ext cx="3333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38258F42-1AB9-4078-A13D-E34EABB982A7}" type="slidenum">
              <a:rPr kumimoji="0" lang="ru-RU" sz="1000">
                <a:solidFill>
                  <a:srgbClr val="080808"/>
                </a:solidFill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kumimoji="0" lang="ru-RU" sz="1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9" r:id="rId1"/>
    <p:sldLayoutId id="2147485490" r:id="rId2"/>
    <p:sldLayoutId id="2147485491" r:id="rId3"/>
    <p:sldLayoutId id="2147485492" r:id="rId4"/>
    <p:sldLayoutId id="2147485493" r:id="rId5"/>
    <p:sldLayoutId id="2147485494" r:id="rId6"/>
    <p:sldLayoutId id="2147485495" r:id="rId7"/>
    <p:sldLayoutId id="2147485496" r:id="rId8"/>
    <p:sldLayoutId id="2147485497" r:id="rId9"/>
    <p:sldLayoutId id="2147485498" r:id="rId10"/>
    <p:sldLayoutId id="2147485499" r:id="rId11"/>
    <p:sldLayoutId id="2147485500" r:id="rId12"/>
    <p:sldLayoutId id="2147485501" r:id="rId13"/>
    <p:sldLayoutId id="2147485502" r:id="rId14"/>
    <p:sldLayoutId id="2147485503" r:id="rId15"/>
  </p:sldLayoutIdLst>
  <p:transition spd="slow"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chart" Target="../charts/char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2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chart" Target="../charts/char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4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chart" Target="../charts/char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chart" Target="../charts/chart6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chart" Target="../charts/chart9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hart" Target="../charts/chart8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96944" cy="2016224"/>
          </a:xfrm>
        </p:spPr>
        <p:txBody>
          <a:bodyPr/>
          <a:lstStyle/>
          <a:p>
            <a:r>
              <a:rPr lang="ru-RU" sz="2800" b="1" kern="0" dirty="0" smtClean="0">
                <a:solidFill>
                  <a:srgbClr val="000090"/>
                </a:solidFill>
                <a:effectLst/>
                <a:latin typeface="Arial" pitchFamily="34" charset="0"/>
              </a:rPr>
              <a:t>Введение налога на финансовый результат </a:t>
            </a:r>
            <a:br>
              <a:rPr lang="ru-RU" sz="2800" b="1" kern="0" dirty="0" smtClean="0">
                <a:solidFill>
                  <a:srgbClr val="000090"/>
                </a:solidFill>
                <a:effectLst/>
                <a:latin typeface="Arial" pitchFamily="34" charset="0"/>
              </a:rPr>
            </a:br>
            <a:r>
              <a:rPr lang="ru-RU" sz="2800" b="1" kern="0" dirty="0" smtClean="0">
                <a:solidFill>
                  <a:srgbClr val="000090"/>
                </a:solidFill>
                <a:effectLst/>
                <a:latin typeface="Arial" pitchFamily="34" charset="0"/>
              </a:rPr>
              <a:t>в качестве </a:t>
            </a:r>
            <a:r>
              <a:rPr lang="en-US" sz="2800" b="1" kern="0" dirty="0" smtClean="0">
                <a:solidFill>
                  <a:srgbClr val="000090"/>
                </a:solidFill>
                <a:effectLst/>
                <a:latin typeface="Arial" pitchFamily="34" charset="0"/>
              </a:rPr>
              <a:t>“</a:t>
            </a:r>
            <a:r>
              <a:rPr lang="ru-RU" sz="2800" b="1" kern="0" dirty="0" smtClean="0">
                <a:solidFill>
                  <a:srgbClr val="000090"/>
                </a:solidFill>
                <a:effectLst/>
                <a:latin typeface="Arial" pitchFamily="34" charset="0"/>
              </a:rPr>
              <a:t>пилотного</a:t>
            </a:r>
            <a:r>
              <a:rPr lang="en-US" sz="2800" b="1" kern="0" dirty="0" smtClean="0">
                <a:solidFill>
                  <a:srgbClr val="000090"/>
                </a:solidFill>
                <a:effectLst/>
                <a:latin typeface="Arial" pitchFamily="34" charset="0"/>
              </a:rPr>
              <a:t>”</a:t>
            </a:r>
            <a:r>
              <a:rPr lang="ru-RU" sz="2800" b="1" kern="0" dirty="0" smtClean="0">
                <a:solidFill>
                  <a:srgbClr val="000090"/>
                </a:solidFill>
                <a:effectLst/>
                <a:latin typeface="Arial" pitchFamily="34" charset="0"/>
              </a:rPr>
              <a:t> проекта на территории Ханты-Мансийского автономного округа – Югры</a:t>
            </a:r>
            <a:endParaRPr lang="en-GB" sz="28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87824" y="6237312"/>
            <a:ext cx="3312368" cy="3600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100" smtClean="0">
                <a:solidFill>
                  <a:srgbClr val="000090"/>
                </a:solidFill>
                <a:latin typeface="Arial" pitchFamily="34" charset="0"/>
              </a:rPr>
              <a:t>Ханты-Мансийск, март 2015</a:t>
            </a:r>
            <a:r>
              <a:rPr lang="en-US" sz="1100" smtClean="0">
                <a:solidFill>
                  <a:srgbClr val="000090"/>
                </a:solidFill>
                <a:latin typeface="Arial" pitchFamily="34" charset="0"/>
              </a:rPr>
              <a:t> </a:t>
            </a:r>
            <a:r>
              <a:rPr lang="ru-RU" sz="1100" smtClean="0">
                <a:solidFill>
                  <a:srgbClr val="000090"/>
                </a:solidFill>
                <a:latin typeface="Arial" pitchFamily="34" charset="0"/>
              </a:rPr>
              <a:t>г.</a:t>
            </a:r>
            <a:endParaRPr lang="ru-RU" sz="1100" dirty="0">
              <a:solidFill>
                <a:srgbClr val="00009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t="36132" b="19171"/>
          <a:stretch/>
        </p:blipFill>
        <p:spPr>
          <a:xfrm>
            <a:off x="191681" y="4420465"/>
            <a:ext cx="2231901" cy="167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757" y="2085047"/>
            <a:ext cx="6260418" cy="4008249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Актуальность реформы налогообложения</a:t>
            </a:r>
            <a:endParaRPr lang="en-GB" sz="20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14" name="Rectangle 1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58749" y="1502943"/>
            <a:ext cx="6158553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Rectangle 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5335" y="1465410"/>
            <a:ext cx="6158553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448333"/>
            <a:ext cx="566145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C92"/>
                </a:solidFill>
                <a:latin typeface="+mj-lt"/>
              </a:rPr>
              <a:t>Тенденции в нефтяном секторе </a:t>
            </a:r>
            <a:r>
              <a:rPr lang="ru-RU" sz="1600" b="1" dirty="0" smtClean="0">
                <a:solidFill>
                  <a:srgbClr val="007C92"/>
                </a:solidFill>
                <a:latin typeface="+mj-lt"/>
              </a:rPr>
              <a:t>Югры </a:t>
            </a:r>
            <a:r>
              <a:rPr lang="ru-RU" sz="1600" b="1" dirty="0">
                <a:solidFill>
                  <a:srgbClr val="007C92"/>
                </a:solidFill>
                <a:latin typeface="+mj-lt"/>
              </a:rPr>
              <a:t>– соответствуют общероссийским</a:t>
            </a:r>
          </a:p>
        </p:txBody>
      </p:sp>
      <p:sp>
        <p:nvSpPr>
          <p:cNvPr id="17" name="Parallelogram 16"/>
          <p:cNvSpPr/>
          <p:nvPr/>
        </p:nvSpPr>
        <p:spPr>
          <a:xfrm>
            <a:off x="2306310" y="6484266"/>
            <a:ext cx="3356881" cy="131589"/>
          </a:xfrm>
          <a:prstGeom prst="parallelogram">
            <a:avLst>
              <a:gd name="adj" fmla="val 31961"/>
            </a:avLst>
          </a:prstGeom>
          <a:solidFill>
            <a:srgbClr val="9E3039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144000" bIns="0" anchor="ctr"/>
          <a:lstStyle/>
          <a:p>
            <a:pPr algn="r"/>
            <a:endParaRPr lang="en-US" sz="1600" b="1" spc="-10" dirty="0">
              <a:solidFill>
                <a:srgbClr val="00338D"/>
              </a:solidFill>
              <a:latin typeface="+mj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338649" y="6189667"/>
            <a:ext cx="6696000" cy="366066"/>
          </a:xfrm>
          <a:prstGeom prst="parallelogram">
            <a:avLst>
              <a:gd name="adj" fmla="val 31961"/>
            </a:avLst>
          </a:prstGeom>
          <a:gradFill flip="none" rotWithShape="1">
            <a:gsLst>
              <a:gs pos="0">
                <a:srgbClr val="00257A"/>
              </a:gs>
              <a:gs pos="35000">
                <a:srgbClr val="00338D"/>
              </a:gs>
              <a:gs pos="100000">
                <a:srgbClr val="009FDA"/>
              </a:gs>
            </a:gsLst>
            <a:lin ang="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Autofit/>
          </a:bodyPr>
          <a:lstStyle/>
          <a:p>
            <a:pPr lvl="0" defTabSz="990570">
              <a:spcBef>
                <a:spcPct val="50000"/>
              </a:spcBef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6747" y="6165304"/>
            <a:ext cx="65402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90570">
              <a:spcBef>
                <a:spcPct val="50000"/>
              </a:spcBef>
            </a:pPr>
            <a:r>
              <a:rPr lang="ru-RU" sz="1050" b="1" dirty="0">
                <a:solidFill>
                  <a:schemeClr val="bg1"/>
                </a:solidFill>
                <a:latin typeface="+mj-lt"/>
              </a:rPr>
              <a:t>Следствием вышеуказанных тенденций является сокращение объемов добычи </a:t>
            </a:r>
            <a:r>
              <a:rPr lang="ru-RU" sz="1050" b="1" dirty="0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1050" b="1" dirty="0">
                <a:solidFill>
                  <a:schemeClr val="bg1"/>
                </a:solidFill>
                <a:latin typeface="+mj-lt"/>
              </a:rPr>
              <a:t>налоговых </a:t>
            </a:r>
            <a:r>
              <a:rPr lang="ru-RU" sz="105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05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1050" b="1" dirty="0" smtClean="0">
                <a:solidFill>
                  <a:schemeClr val="bg1"/>
                </a:solidFill>
                <a:latin typeface="+mj-lt"/>
              </a:rPr>
              <a:t>поступлений в </a:t>
            </a:r>
            <a:r>
              <a:rPr lang="ru-RU" sz="1050" b="1" dirty="0">
                <a:solidFill>
                  <a:schemeClr val="bg1"/>
                </a:solidFill>
                <a:latin typeface="+mj-lt"/>
              </a:rPr>
              <a:t>рамках действующей системы налогообложения </a:t>
            </a:r>
            <a:r>
              <a:rPr lang="ru-RU" sz="105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050" b="1" dirty="0">
                <a:solidFill>
                  <a:schemeClr val="bg1"/>
                </a:solidFill>
                <a:latin typeface="+mj-lt"/>
              </a:rPr>
              <a:t>(слайд 2)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37123" y="6148860"/>
            <a:ext cx="818653" cy="520500"/>
            <a:chOff x="199281" y="1719026"/>
            <a:chExt cx="1028748" cy="654078"/>
          </a:xfrm>
        </p:grpSpPr>
        <p:sp>
          <p:nvSpPr>
            <p:cNvPr id="21" name="Parallelogram 20"/>
            <p:cNvSpPr/>
            <p:nvPr/>
          </p:nvSpPr>
          <p:spPr>
            <a:xfrm>
              <a:off x="278728" y="1853154"/>
              <a:ext cx="949301" cy="519950"/>
            </a:xfrm>
            <a:prstGeom prst="parallelogram">
              <a:avLst>
                <a:gd name="adj" fmla="val 31961"/>
              </a:avLst>
            </a:prstGeom>
            <a:solidFill>
              <a:srgbClr val="00338D"/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lvl="0" defTabSz="990570">
                <a:spcBef>
                  <a:spcPct val="50000"/>
                </a:spcBef>
              </a:pPr>
              <a:endParaRPr lang="en-US" sz="1950" dirty="0" smtClea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Parallelogram 21"/>
            <p:cNvSpPr/>
            <p:nvPr/>
          </p:nvSpPr>
          <p:spPr>
            <a:xfrm>
              <a:off x="199281" y="1719026"/>
              <a:ext cx="949301" cy="582070"/>
            </a:xfrm>
            <a:prstGeom prst="parallelogram">
              <a:avLst>
                <a:gd name="adj" fmla="val 31961"/>
              </a:avLst>
            </a:prstGeom>
            <a:gradFill>
              <a:gsLst>
                <a:gs pos="59000">
                  <a:srgbClr val="409DAD"/>
                </a:gs>
                <a:gs pos="100000">
                  <a:srgbClr val="00338D"/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54000" rIns="54000" bIns="54000" rtlCol="0" anchor="ctr"/>
            <a:lstStyle/>
            <a:p>
              <a:endParaRPr lang="en-US" sz="1200" b="1" dirty="0">
                <a:solidFill>
                  <a:schemeClr val="lt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646" y="1775090"/>
              <a:ext cx="492994" cy="507215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695424" y="2061791"/>
            <a:ext cx="608846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300" b="1" dirty="0">
                <a:solidFill>
                  <a:srgbClr val="007C92"/>
                </a:solidFill>
                <a:latin typeface="+mj-lt"/>
              </a:rPr>
              <a:t>Истощение традиционных запасов нефти</a:t>
            </a:r>
            <a:r>
              <a:rPr lang="en-US" sz="1300" dirty="0">
                <a:solidFill>
                  <a:srgbClr val="007C92"/>
                </a:solidFill>
                <a:latin typeface="+mj-lt"/>
              </a:rPr>
              <a:t>: </a:t>
            </a:r>
            <a:r>
              <a:rPr lang="ru-RU" sz="1300" dirty="0">
                <a:latin typeface="+mj-lt"/>
              </a:rPr>
              <a:t>степень выработанности основных месторождений уже на 2008-2009 гг. превысила в среднем 60% (по данным Всероссийского Научно-исследовательского Геологического института им. А.П. Карпинского). 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300" b="1" dirty="0">
                <a:solidFill>
                  <a:srgbClr val="007C92"/>
                </a:solidFill>
                <a:latin typeface="+mj-lt"/>
              </a:rPr>
              <a:t>Снижение объемов добычи</a:t>
            </a:r>
            <a:r>
              <a:rPr lang="en-US" sz="1300" dirty="0">
                <a:solidFill>
                  <a:srgbClr val="007C92"/>
                </a:solidFill>
                <a:latin typeface="+mj-lt"/>
              </a:rPr>
              <a:t>: </a:t>
            </a:r>
            <a:r>
              <a:rPr lang="ru-RU" sz="1300" dirty="0">
                <a:latin typeface="+mj-lt"/>
              </a:rPr>
              <a:t>в период с 2008- 2013 добыча нефти снизилась на 28 млн. т - с 278 млн т. до 250 млн т. Прогнозный показатель на 2015 г. – </a:t>
            </a:r>
            <a:r>
              <a:rPr lang="ru-RU" sz="1300" dirty="0" smtClean="0">
                <a:latin typeface="+mj-lt"/>
              </a:rPr>
              <a:t>249 </a:t>
            </a:r>
            <a:r>
              <a:rPr lang="ru-RU" sz="1300" dirty="0">
                <a:latin typeface="+mj-lt"/>
              </a:rPr>
              <a:t>млн. т., на 2030 г. – 196 млн. т.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300" b="1" dirty="0">
                <a:solidFill>
                  <a:srgbClr val="007C92"/>
                </a:solidFill>
                <a:latin typeface="+mj-lt"/>
              </a:rPr>
              <a:t>Существенная часть распределенного фонда недр не разрабатывается</a:t>
            </a:r>
            <a:r>
              <a:rPr lang="en-US" sz="1300" dirty="0">
                <a:solidFill>
                  <a:srgbClr val="007C92"/>
                </a:solidFill>
                <a:latin typeface="+mj-lt"/>
              </a:rPr>
              <a:t>: </a:t>
            </a:r>
            <a:r>
              <a:rPr lang="ru-RU" sz="1300" dirty="0">
                <a:latin typeface="+mj-lt"/>
              </a:rPr>
              <a:t>по состоянию на 01.01.2015 года, суммарные извлекаемые запасы нефти по неразрабатываемым участкам недр составляют 618 млн. т., т.е. 5,3% от всех извлекаемых запасов нефти.</a:t>
            </a: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300" b="1" dirty="0">
                <a:solidFill>
                  <a:srgbClr val="007C92"/>
                </a:solidFill>
                <a:latin typeface="+mj-lt"/>
              </a:rPr>
              <a:t>Месторождения с трудноизвлекаемыми запасами (ТРИЗ) по прежнему разрабатываются незначительно</a:t>
            </a:r>
            <a:r>
              <a:rPr lang="en-US" sz="1300" b="1" dirty="0">
                <a:solidFill>
                  <a:srgbClr val="007C92"/>
                </a:solidFill>
                <a:latin typeface="+mj-lt"/>
              </a:rPr>
              <a:t>:</a:t>
            </a:r>
            <a:r>
              <a:rPr lang="ru-RU" sz="1300" b="1" dirty="0">
                <a:solidFill>
                  <a:srgbClr val="007C92"/>
                </a:solidFill>
                <a:latin typeface="+mj-lt"/>
              </a:rPr>
              <a:t> </a:t>
            </a:r>
            <a:r>
              <a:rPr lang="ru-RU" sz="1300" dirty="0">
                <a:latin typeface="+mj-lt"/>
              </a:rPr>
              <a:t>за 2013 г. на лицензионных 162 участках ТРИЗ добыто около 3,3 млн т нефти, что составляет 1,3% от общего объема добытой нефти за 2013 г. </a:t>
            </a:r>
            <a:r>
              <a:rPr lang="en-US" sz="1300" dirty="0">
                <a:latin typeface="+mj-lt"/>
              </a:rPr>
              <a:t> </a:t>
            </a:r>
            <a:endParaRPr lang="ru-RU" sz="13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1681" y="1431693"/>
            <a:ext cx="2232025" cy="2911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88" y="1484056"/>
            <a:ext cx="22138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buClr>
                <a:srgbClr val="002060"/>
              </a:buClr>
              <a:buSzPct val="150000"/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Тенденции в нефтяном секторе РФ</a:t>
            </a:r>
          </a:p>
          <a:p>
            <a:pPr marL="171450" lvl="1" indent="-17145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Снижение среднего уровня дебита скважин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на 8,4% в период 2005-2014 гг. для действующих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с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43 т/сутки в 2010 до 39 т/сутки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2014 для новых.</a:t>
            </a:r>
          </a:p>
          <a:p>
            <a:pPr marL="171450" lvl="1" indent="-17145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200" dirty="0">
                <a:solidFill>
                  <a:schemeClr val="bg1"/>
                </a:solidFill>
                <a:latin typeface="+mj-lt"/>
              </a:rPr>
              <a:t>Повышением </a:t>
            </a:r>
            <a:r>
              <a:rPr lang="ru-RU" sz="1200" dirty="0" err="1">
                <a:solidFill>
                  <a:schemeClr val="bg1"/>
                </a:solidFill>
                <a:latin typeface="+mj-lt"/>
              </a:rPr>
              <a:t>обводненности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 новых скважин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: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 с 29% в 2010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до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35% в 2014.</a:t>
            </a:r>
          </a:p>
        </p:txBody>
      </p:sp>
    </p:spTree>
    <p:extLst>
      <p:ext uri="{BB962C8B-B14F-4D97-AF65-F5344CB8AC3E}">
        <p14:creationId xmlns:p14="http://schemas.microsoft.com/office/powerpoint/2010/main" val="11906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691" y="5229200"/>
            <a:ext cx="8713787" cy="1298966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Экономический эффект при действующей системе налогообложения</a:t>
            </a:r>
            <a:endParaRPr lang="en-GB" sz="20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018" y="5234827"/>
            <a:ext cx="856595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200" dirty="0" smtClean="0">
                <a:latin typeface="+mj-lt"/>
              </a:rPr>
              <a:t>Прогнозные </a:t>
            </a:r>
            <a:r>
              <a:rPr lang="ru-RU" sz="1200" dirty="0">
                <a:latin typeface="+mj-lt"/>
              </a:rPr>
              <a:t>объемы </a:t>
            </a:r>
            <a:r>
              <a:rPr lang="ru-RU" sz="1200" dirty="0" smtClean="0">
                <a:latin typeface="+mj-lt"/>
              </a:rPr>
              <a:t>добычи</a:t>
            </a:r>
            <a:r>
              <a:rPr lang="en-US" sz="1200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на период с 2015-2030 снижаются </a:t>
            </a:r>
            <a:r>
              <a:rPr lang="ru-RU" sz="1200" dirty="0">
                <a:latin typeface="+mj-lt"/>
              </a:rPr>
              <a:t>на </a:t>
            </a:r>
            <a:r>
              <a:rPr lang="en-US" sz="1200" b="1" dirty="0" smtClean="0">
                <a:latin typeface="+mj-lt"/>
              </a:rPr>
              <a:t>1</a:t>
            </a:r>
            <a:r>
              <a:rPr lang="ru-RU" sz="1200" b="1" dirty="0" smtClean="0">
                <a:latin typeface="+mj-lt"/>
              </a:rPr>
              <a:t>9</a:t>
            </a:r>
            <a:r>
              <a:rPr lang="en-US" sz="1200" b="1" dirty="0" smtClean="0">
                <a:latin typeface="+mj-lt"/>
              </a:rPr>
              <a:t>,</a:t>
            </a:r>
            <a:r>
              <a:rPr lang="ru-RU" sz="1200" b="1" dirty="0" smtClean="0">
                <a:latin typeface="+mj-lt"/>
              </a:rPr>
              <a:t>7%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- с </a:t>
            </a:r>
            <a:r>
              <a:rPr lang="ru-RU" sz="1200" dirty="0" smtClean="0">
                <a:latin typeface="+mj-lt"/>
              </a:rPr>
              <a:t>249 </a:t>
            </a:r>
            <a:r>
              <a:rPr lang="ru-RU" sz="1200" dirty="0">
                <a:latin typeface="+mj-lt"/>
              </a:rPr>
              <a:t>до 196 млн. тонн</a:t>
            </a:r>
            <a:r>
              <a:rPr lang="ru-RU" sz="1200" dirty="0" smtClean="0">
                <a:latin typeface="+mj-lt"/>
              </a:rPr>
              <a:t>.</a:t>
            </a:r>
            <a:endParaRPr lang="en-US" sz="1200" dirty="0" smtClean="0">
              <a:latin typeface="+mj-lt"/>
            </a:endParaRPr>
          </a:p>
          <a:p>
            <a:pPr marL="171450" lvl="1" indent="-171450">
              <a:spcBef>
                <a:spcPts val="6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200" dirty="0" smtClean="0">
                <a:latin typeface="+mj-lt"/>
              </a:rPr>
              <a:t>Снижение прогнозных объемов добычи ведет к снижению прибыли компаний и, следовательно, сумм налоговых поступлений. Прогнозные годовые налоговые поступления в консолидированный бюджет по месторождениям Югры </a:t>
            </a:r>
            <a:r>
              <a:rPr lang="ru-RU" sz="1200" dirty="0">
                <a:latin typeface="+mj-lt"/>
              </a:rPr>
              <a:t>снизятся </a:t>
            </a:r>
            <a:r>
              <a:rPr lang="ru-RU" sz="1200" dirty="0" smtClean="0">
                <a:latin typeface="+mj-lt"/>
              </a:rPr>
              <a:t>в 2030 г. по сравнению с 201</a:t>
            </a:r>
            <a:r>
              <a:rPr lang="en-US" sz="1200" dirty="0">
                <a:latin typeface="+mj-lt"/>
              </a:rPr>
              <a:t>5</a:t>
            </a:r>
            <a:r>
              <a:rPr lang="ru-RU" sz="1200" dirty="0" smtClean="0">
                <a:latin typeface="+mj-lt"/>
              </a:rPr>
              <a:t> г. на </a:t>
            </a:r>
            <a:r>
              <a:rPr lang="ru-RU" sz="1200" b="1" dirty="0" smtClean="0">
                <a:latin typeface="+mj-lt"/>
              </a:rPr>
              <a:t>20,5%</a:t>
            </a:r>
            <a:r>
              <a:rPr lang="ru-RU" sz="1200" dirty="0" smtClean="0">
                <a:latin typeface="+mj-lt"/>
              </a:rPr>
              <a:t> - с 3,2 </a:t>
            </a:r>
            <a:r>
              <a:rPr lang="ru-RU" sz="1200" dirty="0">
                <a:latin typeface="+mj-lt"/>
              </a:rPr>
              <a:t>до 2,5 </a:t>
            </a:r>
            <a:r>
              <a:rPr lang="ru-RU" sz="1200" dirty="0" err="1" smtClean="0">
                <a:latin typeface="+mj-lt"/>
              </a:rPr>
              <a:t>трл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>
                <a:latin typeface="+mj-lt"/>
              </a:rPr>
              <a:t>руб</a:t>
            </a:r>
            <a:r>
              <a:rPr lang="ru-RU" sz="1200" dirty="0" smtClean="0">
                <a:latin typeface="+mj-lt"/>
              </a:rPr>
              <a:t>.</a:t>
            </a:r>
            <a:r>
              <a:rPr lang="en-US" sz="1200" dirty="0" smtClean="0">
                <a:latin typeface="+mj-lt"/>
              </a:rPr>
              <a:t>(c</a:t>
            </a:r>
            <a:r>
              <a:rPr lang="ru-RU" sz="1200" dirty="0" smtClean="0">
                <a:latin typeface="+mj-lt"/>
              </a:rPr>
              <a:t>снижение </a:t>
            </a:r>
            <a:r>
              <a:rPr lang="ru-RU" sz="1200" dirty="0">
                <a:latin typeface="+mj-lt"/>
              </a:rPr>
              <a:t>общих налоговых поступлений в основном вызвано снижением поступлений от экспортной пошлины и </a:t>
            </a:r>
            <a:r>
              <a:rPr lang="ru-RU" sz="1200" dirty="0" smtClean="0">
                <a:latin typeface="+mj-lt"/>
              </a:rPr>
              <a:t>НДПИ</a:t>
            </a:r>
            <a:r>
              <a:rPr lang="en-US" sz="1200" dirty="0" smtClean="0">
                <a:latin typeface="+mj-lt"/>
              </a:rPr>
              <a:t>).</a:t>
            </a:r>
            <a:endParaRPr lang="ru-RU" sz="1200" dirty="0" smtClean="0">
              <a:latin typeface="+mj-lt"/>
            </a:endParaRPr>
          </a:p>
          <a:p>
            <a:pPr marL="171450" lvl="1" indent="-171450">
              <a:spcAft>
                <a:spcPts val="6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634044"/>
              </p:ext>
            </p:extLst>
          </p:nvPr>
        </p:nvGraphicFramePr>
        <p:xfrm>
          <a:off x="251520" y="1412776"/>
          <a:ext cx="861200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3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81147" y="1563312"/>
            <a:ext cx="4670137" cy="5074698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Положительный эффект перехода к системе налогообложения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0090"/>
                </a:solidFill>
                <a:effectLst/>
              </a:rPr>
            </a:br>
            <a:r>
              <a:rPr lang="ru-RU" sz="2000" b="1" dirty="0" smtClean="0">
                <a:solidFill>
                  <a:srgbClr val="000090"/>
                </a:solidFill>
                <a:effectLst/>
              </a:rPr>
              <a:t>на </a:t>
            </a:r>
            <a:r>
              <a:rPr lang="ru-RU" sz="2000" b="1" dirty="0">
                <a:solidFill>
                  <a:srgbClr val="000090"/>
                </a:solidFill>
                <a:effectLst/>
              </a:rPr>
              <a:t>основе финансового результата</a:t>
            </a:r>
          </a:p>
        </p:txBody>
      </p:sp>
      <p:sp>
        <p:nvSpPr>
          <p:cNvPr id="4" name="Text Placeholder 6"/>
          <p:cNvSpPr txBox="1">
            <a:spLocks noGrp="1"/>
          </p:cNvSpPr>
          <p:nvPr>
            <p:ph type="body" sz="quarter" idx="10"/>
          </p:nvPr>
        </p:nvSpPr>
        <p:spPr bwMode="gray">
          <a:xfrm>
            <a:off x="107503" y="1563312"/>
            <a:ext cx="4042832" cy="5106048"/>
          </a:xfrm>
          <a:prstGeom prst="rect">
            <a:avLst/>
          </a:prstGeom>
          <a:noFill/>
        </p:spPr>
        <p:txBody>
          <a:bodyPr vert="horz" wrap="square" lIns="54000" tIns="54000" rIns="54000" bIns="5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171450" indent="-171450">
              <a:spcAft>
                <a:spcPts val="600"/>
              </a:spcAft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200" b="0" dirty="0" smtClean="0">
                <a:solidFill>
                  <a:schemeClr val="tx1"/>
                </a:solidFill>
              </a:rPr>
              <a:t>Переход </a:t>
            </a:r>
            <a:r>
              <a:rPr lang="ru-RU" sz="1200" b="0" dirty="0">
                <a:solidFill>
                  <a:schemeClr val="tx1"/>
                </a:solidFill>
              </a:rPr>
              <a:t>с действующей системы налогообложения 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>
                <a:solidFill>
                  <a:schemeClr val="tx1"/>
                </a:solidFill>
              </a:rPr>
              <a:t>на налог на финансовый результат (НФР</a:t>
            </a:r>
            <a:r>
              <a:rPr lang="ru-RU" sz="1200" b="0" dirty="0" smtClean="0">
                <a:solidFill>
                  <a:schemeClr val="tx1"/>
                </a:solidFill>
              </a:rPr>
              <a:t>) позволяет изменить текущую тенденцию </a:t>
            </a:r>
            <a:r>
              <a:rPr lang="ru-RU" sz="1200" b="0" dirty="0">
                <a:solidFill>
                  <a:schemeClr val="tx1"/>
                </a:solidFill>
              </a:rPr>
              <a:t>снижения добычи нефти и налоговых доходов бюджета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600"/>
              </a:spcAft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200" b="0" dirty="0">
                <a:solidFill>
                  <a:schemeClr val="tx1"/>
                </a:solidFill>
              </a:rPr>
              <a:t>П</a:t>
            </a:r>
            <a:r>
              <a:rPr lang="ru-RU" sz="1200" b="0" dirty="0" smtClean="0">
                <a:solidFill>
                  <a:schemeClr val="tx1"/>
                </a:solidFill>
              </a:rPr>
              <a:t>ривязка </a:t>
            </a:r>
            <a:r>
              <a:rPr lang="ru-RU" sz="1200" b="0" dirty="0">
                <a:solidFill>
                  <a:schemeClr val="tx1"/>
                </a:solidFill>
              </a:rPr>
              <a:t>налоговой нагрузки на бизнес к финансовому результату разработки месторождений – стимулы для введения в эксплуатацию </a:t>
            </a:r>
            <a:r>
              <a:rPr lang="ru-RU" sz="1200" b="0" dirty="0" smtClean="0">
                <a:solidFill>
                  <a:schemeClr val="tx1"/>
                </a:solidFill>
              </a:rPr>
              <a:t>неразрабатываемых месторождений</a:t>
            </a:r>
          </a:p>
          <a:p>
            <a:pPr marL="171450" indent="-171450">
              <a:spcAft>
                <a:spcPts val="600"/>
              </a:spcAft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200" b="0" dirty="0" smtClean="0">
                <a:solidFill>
                  <a:schemeClr val="tx1"/>
                </a:solidFill>
              </a:rPr>
              <a:t>Устраняется </a:t>
            </a:r>
            <a:r>
              <a:rPr lang="ru-RU" sz="1200" b="0" dirty="0">
                <a:solidFill>
                  <a:schemeClr val="tx1"/>
                </a:solidFill>
              </a:rPr>
              <a:t>необходимость постоянного пересмотра льгот по НДПИ и внесения изменений в законодательство;</a:t>
            </a:r>
          </a:p>
          <a:p>
            <a:pPr marL="171450" indent="-171450">
              <a:spcAft>
                <a:spcPts val="600"/>
              </a:spcAft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200" b="0" dirty="0" smtClean="0">
                <a:solidFill>
                  <a:schemeClr val="tx1"/>
                </a:solidFill>
              </a:rPr>
              <a:t>Законопроект </a:t>
            </a:r>
            <a:r>
              <a:rPr lang="ru-RU" sz="1200" b="0" dirty="0">
                <a:solidFill>
                  <a:schemeClr val="tx1"/>
                </a:solidFill>
              </a:rPr>
              <a:t>предусматривает применение так называемого «</a:t>
            </a:r>
            <a:r>
              <a:rPr lang="ru-RU" sz="1200" b="0" dirty="0" err="1">
                <a:solidFill>
                  <a:schemeClr val="tx1"/>
                </a:solidFill>
              </a:rPr>
              <a:t>аплифта</a:t>
            </a:r>
            <a:r>
              <a:rPr lang="ru-RU" sz="1200" b="0" dirty="0">
                <a:solidFill>
                  <a:schemeClr val="tx1"/>
                </a:solidFill>
              </a:rPr>
              <a:t>», т.е. ускоренной амортизации капитальных вложений – 40% за первые 4 года их эксплуатации.</a:t>
            </a:r>
          </a:p>
          <a:p>
            <a:pPr marL="171450" indent="-171450">
              <a:spcAft>
                <a:spcPts val="600"/>
              </a:spcAft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200" b="0" dirty="0" smtClean="0">
                <a:solidFill>
                  <a:schemeClr val="tx1"/>
                </a:solidFill>
              </a:rPr>
              <a:t>НФР </a:t>
            </a:r>
            <a:r>
              <a:rPr lang="ru-RU" sz="1200" b="0" dirty="0">
                <a:solidFill>
                  <a:schemeClr val="tx1"/>
                </a:solidFill>
              </a:rPr>
              <a:t>в качестве пилотного </a:t>
            </a:r>
            <a:r>
              <a:rPr lang="ru-RU" sz="1200" b="0" dirty="0" smtClean="0">
                <a:solidFill>
                  <a:schemeClr val="tx1"/>
                </a:solidFill>
              </a:rPr>
              <a:t>предполагается ввести на ограниченном количестве месторождений, уровень запасов на которых  составляет менее 5% от общего объема извлекаемых запасов нефти ХМАО-Югры. Таким образом, в случае если результаты осуществления пилотного проекта НФР будут негативными, бюджет РФ не понесет существенных потерь.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 bwMode="gray">
          <a:xfrm>
            <a:off x="4283968" y="1566572"/>
            <a:ext cx="4464496" cy="4958772"/>
          </a:xfrm>
          <a:prstGeom prst="rect">
            <a:avLst/>
          </a:prstGeom>
          <a:noFill/>
        </p:spPr>
        <p:txBody>
          <a:bodyPr vert="horz" wrap="square" lIns="54000" tIns="54000" rIns="54000" bIns="54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000" b="0" kern="1200" baseline="0" noProof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007C92"/>
              </a:buClr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Согласно проведенным расчетам переход с действующей системы налогообложения на НФР дает положительный эффект как для государства, так и для налогоплательщиков даже при текущих уровнях мировых цен на нефть - $50 за баррель URALS (График 2):</a:t>
            </a:r>
          </a:p>
          <a:p>
            <a:pPr marL="171450" indent="-171450">
              <a:spcAft>
                <a:spcPts val="600"/>
              </a:spcAft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200" b="0" dirty="0" smtClean="0">
                <a:solidFill>
                  <a:schemeClr val="tx1"/>
                </a:solidFill>
              </a:rPr>
              <a:t>Общий рост налоговых поступлений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</a:rPr>
              <a:t>за период с 2015 до 2030 </a:t>
            </a:r>
            <a:r>
              <a:rPr lang="ru-RU" sz="1200" b="0" dirty="0" err="1" smtClean="0">
                <a:solidFill>
                  <a:schemeClr val="tx1"/>
                </a:solidFill>
              </a:rPr>
              <a:t>гг</a:t>
            </a:r>
            <a:r>
              <a:rPr lang="ru-RU" sz="1200" b="0" dirty="0">
                <a:solidFill>
                  <a:schemeClr val="tx1"/>
                </a:solidFill>
              </a:rPr>
              <a:t>:</a:t>
            </a:r>
            <a:endParaRPr lang="ru-RU" sz="1200" b="0" dirty="0" smtClean="0">
              <a:solidFill>
                <a:schemeClr val="tx1"/>
              </a:solidFill>
            </a:endParaRPr>
          </a:p>
          <a:p>
            <a:pPr marL="527050" lvl="3" indent="-171450">
              <a:spcAft>
                <a:spcPts val="600"/>
              </a:spcAft>
              <a:buClr>
                <a:srgbClr val="007C92"/>
              </a:buClr>
            </a:pPr>
            <a:r>
              <a:rPr lang="ru-RU" sz="1200" dirty="0" smtClean="0"/>
              <a:t>На всей территории ХМАО-Югра - н</a:t>
            </a:r>
            <a:r>
              <a:rPr lang="ru-RU" sz="1200" b="0" dirty="0" smtClean="0">
                <a:solidFill>
                  <a:schemeClr val="tx1"/>
                </a:solidFill>
              </a:rPr>
              <a:t>а </a:t>
            </a:r>
            <a:r>
              <a:rPr lang="ru-RU" sz="1200" dirty="0" smtClean="0">
                <a:solidFill>
                  <a:schemeClr val="tx1"/>
                </a:solidFill>
              </a:rPr>
              <a:t>16%</a:t>
            </a:r>
            <a:r>
              <a:rPr lang="ru-RU" sz="1200" b="0" dirty="0" smtClean="0">
                <a:solidFill>
                  <a:schemeClr val="tx1"/>
                </a:solidFill>
              </a:rPr>
              <a:t> с 44 трлн руб. при </a:t>
            </a:r>
            <a:r>
              <a:rPr lang="ru-RU" sz="1200" b="0" dirty="0">
                <a:solidFill>
                  <a:schemeClr val="tx1"/>
                </a:solidFill>
              </a:rPr>
              <a:t>действующей системе налогообложения до </a:t>
            </a:r>
            <a:r>
              <a:rPr lang="ru-RU" sz="1200" b="0" dirty="0" smtClean="0">
                <a:solidFill>
                  <a:schemeClr val="tx1"/>
                </a:solidFill>
              </a:rPr>
              <a:t>50,8 трлн руб. при НФР</a:t>
            </a:r>
          </a:p>
          <a:p>
            <a:pPr marL="527050" lvl="3" indent="-171450">
              <a:spcAft>
                <a:spcPts val="600"/>
              </a:spcAft>
              <a:buClr>
                <a:srgbClr val="007C92"/>
              </a:buClr>
            </a:pPr>
            <a:r>
              <a:rPr lang="ru-RU" sz="1200" dirty="0" smtClean="0"/>
              <a:t>На пилотных </a:t>
            </a:r>
            <a:r>
              <a:rPr lang="ru-RU" sz="1200" dirty="0"/>
              <a:t>месторождений </a:t>
            </a:r>
            <a:r>
              <a:rPr lang="ru-RU" sz="1200" dirty="0" smtClean="0"/>
              <a:t> - н</a:t>
            </a:r>
            <a:r>
              <a:rPr lang="ru-RU" sz="1200" b="0" dirty="0" smtClean="0">
                <a:solidFill>
                  <a:schemeClr val="tx1"/>
                </a:solidFill>
              </a:rPr>
              <a:t>а </a:t>
            </a:r>
            <a:r>
              <a:rPr lang="ru-RU" sz="1200" dirty="0" smtClean="0">
                <a:solidFill>
                  <a:schemeClr val="tx1"/>
                </a:solidFill>
              </a:rPr>
              <a:t>40% </a:t>
            </a: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ru-RU" sz="1200" b="0" dirty="0" smtClean="0">
                <a:solidFill>
                  <a:schemeClr val="tx1"/>
                </a:solidFill>
              </a:rPr>
              <a:t>1.2 </a:t>
            </a:r>
            <a:r>
              <a:rPr lang="ru-RU" sz="1200" b="0" dirty="0" smtClean="0">
                <a:solidFill>
                  <a:schemeClr val="tx1"/>
                </a:solidFill>
              </a:rPr>
              <a:t>трлн </a:t>
            </a:r>
            <a:r>
              <a:rPr lang="ru-RU" sz="1200" b="0" dirty="0" err="1" smtClean="0">
                <a:solidFill>
                  <a:schemeClr val="tx1"/>
                </a:solidFill>
              </a:rPr>
              <a:t>руб</a:t>
            </a:r>
            <a:r>
              <a:rPr lang="ru-RU" sz="1200" b="0" dirty="0" smtClean="0">
                <a:solidFill>
                  <a:schemeClr val="tx1"/>
                </a:solidFill>
              </a:rPr>
              <a:t>) </a:t>
            </a:r>
            <a:r>
              <a:rPr lang="ru-RU" sz="1200" b="0" dirty="0" smtClean="0">
                <a:solidFill>
                  <a:schemeClr val="tx1"/>
                </a:solidFill>
              </a:rPr>
              <a:t>с 2,9 трлн руб. при действующей системе налогообложения до 4,1 трлн. руб. при НФР</a:t>
            </a:r>
          </a:p>
          <a:p>
            <a:pPr marL="171450" indent="-171450">
              <a:spcAft>
                <a:spcPts val="600"/>
              </a:spcAft>
              <a:buClr>
                <a:srgbClr val="007C92"/>
              </a:buClr>
              <a:buFont typeface="Arial" panose="020B0604020202020204" pitchFamily="34" charset="0"/>
              <a:buChar char="■"/>
            </a:pPr>
            <a:r>
              <a:rPr lang="ru-RU" sz="1200" b="0" dirty="0" smtClean="0">
                <a:solidFill>
                  <a:schemeClr val="tx1"/>
                </a:solidFill>
              </a:rPr>
              <a:t>Возобновление объемов добычи нефти при НФР достигается уже к 2016 г., а к 2030 г. уровень добычи будет соответствовать уровням 2014-2015 гг.</a:t>
            </a:r>
          </a:p>
          <a:p>
            <a:pPr marL="171450" lvl="1" indent="-171450">
              <a:spcAft>
                <a:spcPts val="600"/>
              </a:spcAft>
              <a:buClr>
                <a:srgbClr val="007C92"/>
              </a:buClr>
              <a:buFont typeface="Arial" pitchFamily="34" charset="0"/>
              <a:buChar char="■"/>
            </a:pPr>
            <a:r>
              <a:rPr lang="ru-RU" sz="1200" dirty="0"/>
              <a:t>П</a:t>
            </a:r>
            <a:r>
              <a:rPr lang="ru-RU" sz="1200" dirty="0" smtClean="0"/>
              <a:t>адение налоговой нагрузки на тонну добытой нефти: при действующей системе налогообложения – 12,8 тыс. рублей на тонну, при НФР – 12,3 тыс. рублей на тонну.</a:t>
            </a:r>
          </a:p>
          <a:p>
            <a:pPr>
              <a:spcAft>
                <a:spcPts val="600"/>
              </a:spcAft>
              <a:buClr>
                <a:srgbClr val="007C92"/>
              </a:buClr>
            </a:pPr>
            <a:endParaRPr lang="ru-RU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Экономический эффект перехода к системе налогообложения финансового результата (в целом по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>Югре</a:t>
            </a:r>
            <a:r>
              <a:rPr lang="ru-RU" sz="2000" b="1" dirty="0">
                <a:solidFill>
                  <a:srgbClr val="000090"/>
                </a:solidFill>
                <a:effectLst/>
              </a:rPr>
              <a:t>)</a:t>
            </a:r>
            <a:r>
              <a:rPr lang="en-US" sz="2000" b="1" dirty="0">
                <a:solidFill>
                  <a:srgbClr val="00009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90"/>
                </a:solidFill>
                <a:effectLst/>
              </a:rPr>
              <a:t> 1</a:t>
            </a:r>
            <a:r>
              <a:rPr lang="en-US" sz="2000" b="1" dirty="0">
                <a:solidFill>
                  <a:srgbClr val="000090"/>
                </a:solidFill>
                <a:effectLst/>
              </a:rPr>
              <a:t>/2</a:t>
            </a:r>
            <a:endParaRPr lang="ru-RU" sz="20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4" name="Rectangle 1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52" y="1790975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538" y="1759309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1856711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Добыча нефти</a:t>
            </a:r>
          </a:p>
        </p:txBody>
      </p:sp>
      <p:sp>
        <p:nvSpPr>
          <p:cNvPr id="7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34589" y="1790975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1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1175" y="1753442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5025" y="1856711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Доход государства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414588"/>
              </p:ext>
            </p:extLst>
          </p:nvPr>
        </p:nvGraphicFramePr>
        <p:xfrm>
          <a:off x="-31652" y="2204864"/>
          <a:ext cx="5076056" cy="426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051650"/>
              </p:ext>
            </p:extLst>
          </p:nvPr>
        </p:nvGraphicFramePr>
        <p:xfrm>
          <a:off x="4499992" y="2276872"/>
          <a:ext cx="4933955" cy="423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809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Экономический эффект перехода к системе налогообложения финансового результата (в целом по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>Югре</a:t>
            </a:r>
            <a:r>
              <a:rPr lang="ru-RU" sz="2000" b="1" dirty="0">
                <a:solidFill>
                  <a:srgbClr val="000090"/>
                </a:solidFill>
                <a:effectLst/>
              </a:rPr>
              <a:t>)</a:t>
            </a:r>
            <a:r>
              <a:rPr lang="en-US" sz="2000" b="1" dirty="0">
                <a:solidFill>
                  <a:srgbClr val="00009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90"/>
                </a:solidFill>
                <a:effectLst/>
              </a:rPr>
              <a:t> </a:t>
            </a:r>
            <a:r>
              <a:rPr lang="en-US" sz="2000" b="1" dirty="0">
                <a:solidFill>
                  <a:srgbClr val="000090"/>
                </a:solidFill>
                <a:effectLst/>
              </a:rPr>
              <a:t>2/2</a:t>
            </a:r>
            <a:endParaRPr lang="ru-RU" sz="20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4" name="Rectangle 1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52" y="1502943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538" y="1465410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1568679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Структура поступлений</a:t>
            </a:r>
          </a:p>
        </p:txBody>
      </p:sp>
      <p:sp>
        <p:nvSpPr>
          <p:cNvPr id="7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0413" y="4167239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1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999" y="4129706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849" y="4232975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Инвестиции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167383"/>
              </p:ext>
            </p:extLst>
          </p:nvPr>
        </p:nvGraphicFramePr>
        <p:xfrm>
          <a:off x="0" y="4592081"/>
          <a:ext cx="8764055" cy="22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083788"/>
              </p:ext>
            </p:extLst>
          </p:nvPr>
        </p:nvGraphicFramePr>
        <p:xfrm>
          <a:off x="0" y="1700808"/>
          <a:ext cx="10997183" cy="262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79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Экономический эффект перехода к системе налогообложения финансового результата (по пилотному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>проекту в Югре)</a:t>
            </a:r>
            <a:r>
              <a:rPr lang="en-US" sz="2000" b="1" dirty="0" smtClean="0">
                <a:solidFill>
                  <a:srgbClr val="00009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90"/>
                </a:solidFill>
                <a:effectLst/>
              </a:rPr>
              <a:t>1</a:t>
            </a:r>
            <a:r>
              <a:rPr lang="en-US" sz="2000" b="1" dirty="0">
                <a:solidFill>
                  <a:srgbClr val="000090"/>
                </a:solidFill>
                <a:effectLst/>
              </a:rPr>
              <a:t>/2</a:t>
            </a:r>
            <a:endParaRPr lang="ru-RU" sz="20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4" name="Rectangle 1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52" y="1862983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538" y="1825450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1928719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Добыча нефти</a:t>
            </a:r>
          </a:p>
        </p:txBody>
      </p:sp>
      <p:sp>
        <p:nvSpPr>
          <p:cNvPr id="7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34589" y="1862983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1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1175" y="1825450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5025" y="1928719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Доход государства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934601"/>
              </p:ext>
            </p:extLst>
          </p:nvPr>
        </p:nvGraphicFramePr>
        <p:xfrm>
          <a:off x="107504" y="2204864"/>
          <a:ext cx="5206404" cy="434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2532"/>
              </p:ext>
            </p:extLst>
          </p:nvPr>
        </p:nvGraphicFramePr>
        <p:xfrm>
          <a:off x="4499992" y="2204864"/>
          <a:ext cx="4933955" cy="430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456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Экономический эффект перехода к системе налогообложения финансового результата (по пилотному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>проекту в Югре)</a:t>
            </a:r>
            <a:r>
              <a:rPr lang="en-US" sz="2000" b="1" dirty="0" smtClean="0">
                <a:solidFill>
                  <a:srgbClr val="00009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> </a:t>
            </a:r>
            <a:r>
              <a:rPr lang="ru-RU" sz="2000" b="1" dirty="0">
                <a:solidFill>
                  <a:srgbClr val="000090"/>
                </a:solidFill>
                <a:effectLst/>
              </a:rPr>
              <a:t>2</a:t>
            </a:r>
            <a:r>
              <a:rPr lang="en-US" sz="2000" b="1" dirty="0">
                <a:solidFill>
                  <a:srgbClr val="000090"/>
                </a:solidFill>
                <a:effectLst/>
              </a:rPr>
              <a:t>/2</a:t>
            </a:r>
            <a:endParaRPr lang="ru-RU" sz="20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4" name="Rectangle 1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952" y="1430935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538" y="1393402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1496671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Структура поступлений</a:t>
            </a:r>
          </a:p>
        </p:txBody>
      </p:sp>
      <p:sp>
        <p:nvSpPr>
          <p:cNvPr id="7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0413" y="4239247"/>
            <a:ext cx="4392000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1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999" y="4201714"/>
            <a:ext cx="4392000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849" y="4304983"/>
            <a:ext cx="396952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r" defTabSz="762000" fontAlgn="base">
              <a:spcBef>
                <a:spcPct val="4000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C92"/>
                </a:solidFill>
                <a:latin typeface="Arial" charset="0"/>
              </a:rPr>
              <a:t>Инвестиции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13835"/>
              </p:ext>
            </p:extLst>
          </p:nvPr>
        </p:nvGraphicFramePr>
        <p:xfrm>
          <a:off x="0" y="1628800"/>
          <a:ext cx="10188623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777411"/>
              </p:ext>
            </p:extLst>
          </p:nvPr>
        </p:nvGraphicFramePr>
        <p:xfrm>
          <a:off x="-108520" y="4419598"/>
          <a:ext cx="8604448" cy="243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187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7341" y="5967439"/>
            <a:ext cx="8424936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3927" y="5931417"/>
            <a:ext cx="8424936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14" name="Rectangle 1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7341" y="4225633"/>
            <a:ext cx="8424936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927" y="4188100"/>
            <a:ext cx="8424936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10" name="Rectangle 1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1653" y="2492896"/>
            <a:ext cx="8424936" cy="485897"/>
          </a:xfrm>
          <a:prstGeom prst="parallelogram">
            <a:avLst>
              <a:gd name="adj" fmla="val 28893"/>
            </a:avLst>
          </a:prstGeom>
          <a:solidFill>
            <a:srgbClr val="006A86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 anchorCtr="1"/>
          <a:lstStyle/>
          <a:p>
            <a:pPr algn="ctr" defTabSz="749127">
              <a:spcBef>
                <a:spcPct val="20000"/>
              </a:spcBef>
            </a:pP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8239" y="2439047"/>
            <a:ext cx="8424936" cy="485897"/>
          </a:xfrm>
          <a:prstGeom prst="parallelogram">
            <a:avLst>
              <a:gd name="adj" fmla="val 28893"/>
            </a:avLst>
          </a:prstGeom>
          <a:solidFill>
            <a:schemeClr val="bg1"/>
          </a:soli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lIns="57829" tIns="57829" rIns="57829" bIns="57829" anchor="ctr"/>
          <a:lstStyle/>
          <a:p>
            <a:pPr defTabSz="749127">
              <a:spcBef>
                <a:spcPct val="20000"/>
              </a:spcBef>
            </a:pPr>
            <a:endParaRPr lang="en-GB" sz="1600" b="1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/>
          <a:lstStyle/>
          <a:p>
            <a:r>
              <a:rPr lang="ru-RU" sz="2000" b="1" dirty="0">
                <a:solidFill>
                  <a:srgbClr val="000090"/>
                </a:solidFill>
                <a:effectLst/>
              </a:rPr>
              <a:t>Налогообложение финансового результата – </a:t>
            </a:r>
            <a:r>
              <a:rPr lang="ru-RU" sz="2000" b="1" dirty="0" smtClean="0">
                <a:solidFill>
                  <a:srgbClr val="000090"/>
                </a:solidFill>
                <a:effectLst/>
              </a:rPr>
              <a:t/>
            </a:r>
            <a:br>
              <a:rPr lang="ru-RU" sz="2000" b="1" dirty="0" smtClean="0">
                <a:solidFill>
                  <a:srgbClr val="000090"/>
                </a:solidFill>
                <a:effectLst/>
              </a:rPr>
            </a:br>
            <a:r>
              <a:rPr lang="ru-RU" sz="2000" b="1" dirty="0" smtClean="0">
                <a:solidFill>
                  <a:srgbClr val="000090"/>
                </a:solidFill>
                <a:effectLst/>
              </a:rPr>
              <a:t>администрирование налога</a:t>
            </a:r>
            <a:endParaRPr lang="ru-RU" sz="2000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83768" y="1916832"/>
            <a:ext cx="6336704" cy="5334000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300" dirty="0" smtClean="0">
                <a:solidFill>
                  <a:srgbClr val="007C92"/>
                </a:solidFill>
              </a:rPr>
              <a:t>Предлагаемая </a:t>
            </a:r>
            <a:r>
              <a:rPr lang="ru-RU" sz="1300" dirty="0">
                <a:solidFill>
                  <a:srgbClr val="007C92"/>
                </a:solidFill>
              </a:rPr>
              <a:t>система </a:t>
            </a:r>
            <a:r>
              <a:rPr lang="ru-RU" sz="1300" dirty="0" smtClean="0">
                <a:solidFill>
                  <a:srgbClr val="007C92"/>
                </a:solidFill>
              </a:rPr>
              <a:t>налогообложения финансового результата </a:t>
            </a:r>
            <a:br>
              <a:rPr lang="ru-RU" sz="1300" dirty="0" smtClean="0">
                <a:solidFill>
                  <a:srgbClr val="007C92"/>
                </a:solidFill>
              </a:rPr>
            </a:br>
            <a:r>
              <a:rPr lang="ru-RU" sz="1300" dirty="0" smtClean="0">
                <a:solidFill>
                  <a:srgbClr val="007C92"/>
                </a:solidFill>
              </a:rPr>
              <a:t>не требует значительных </a:t>
            </a:r>
            <a:r>
              <a:rPr lang="ru-RU" sz="1300" dirty="0">
                <a:solidFill>
                  <a:srgbClr val="007C92"/>
                </a:solidFill>
              </a:rPr>
              <a:t>дополнительных издержек </a:t>
            </a:r>
            <a:r>
              <a:rPr lang="ru-RU" sz="1300" dirty="0" smtClean="0">
                <a:solidFill>
                  <a:srgbClr val="007C92"/>
                </a:solidFill>
              </a:rPr>
              <a:t>со стороны государства на администрирование</a:t>
            </a:r>
            <a:r>
              <a:rPr lang="ru-RU" sz="1300" dirty="0" smtClean="0">
                <a:solidFill>
                  <a:schemeClr val="accent4"/>
                </a:solidFill>
              </a:rPr>
              <a:t>. </a:t>
            </a:r>
            <a:r>
              <a:rPr lang="ru-RU" sz="1300" b="0" dirty="0" smtClean="0">
                <a:solidFill>
                  <a:schemeClr val="tx1"/>
                </a:solidFill>
              </a:rPr>
              <a:t>Порядок исчисления НФР не содержит принципиальных отличий от порядка исчисления налога на прибыль. 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300" dirty="0" smtClean="0">
                <a:solidFill>
                  <a:srgbClr val="007C92"/>
                </a:solidFill>
              </a:rPr>
              <a:t>Существующая </a:t>
            </a:r>
            <a:r>
              <a:rPr lang="ru-RU" sz="1300" dirty="0">
                <a:solidFill>
                  <a:srgbClr val="007C92"/>
                </a:solidFill>
              </a:rPr>
              <a:t>система налогообложения нефтегазовой отрасли уже включает сложно администрируемые </a:t>
            </a:r>
            <a:r>
              <a:rPr lang="ru-RU" sz="1300" dirty="0" smtClean="0">
                <a:solidFill>
                  <a:srgbClr val="007C92"/>
                </a:solidFill>
              </a:rPr>
              <a:t>налоговые </a:t>
            </a:r>
            <a:r>
              <a:rPr lang="ru-RU" sz="1300" dirty="0">
                <a:solidFill>
                  <a:srgbClr val="007C92"/>
                </a:solidFill>
              </a:rPr>
              <a:t>режимы</a:t>
            </a:r>
            <a:r>
              <a:rPr lang="ru-RU" sz="1300" b="0" dirty="0">
                <a:solidFill>
                  <a:srgbClr val="007C92"/>
                </a:solidFill>
              </a:rPr>
              <a:t> - </a:t>
            </a:r>
            <a:r>
              <a:rPr lang="ru-RU" sz="1300" b="0" dirty="0">
                <a:solidFill>
                  <a:schemeClr val="tx1"/>
                </a:solidFill>
              </a:rPr>
              <a:t>в частности, точечные льготы по НДПИ и систему налогообложения при добыче </a:t>
            </a:r>
            <a:r>
              <a:rPr lang="ru-RU" sz="1300" b="0" dirty="0" smtClean="0">
                <a:solidFill>
                  <a:schemeClr val="tx1"/>
                </a:solidFill>
              </a:rPr>
              <a:t>углеводородов </a:t>
            </a:r>
            <a:r>
              <a:rPr lang="ru-RU" sz="1300" b="0" dirty="0">
                <a:solidFill>
                  <a:schemeClr val="tx1"/>
                </a:solidFill>
              </a:rPr>
              <a:t>на новых морских месторождениях (НММ). </a:t>
            </a:r>
            <a:r>
              <a:rPr lang="ru-RU" sz="1300" b="0" dirty="0" smtClean="0">
                <a:solidFill>
                  <a:schemeClr val="tx1"/>
                </a:solidFill>
              </a:rPr>
              <a:t>Таким образом, </a:t>
            </a:r>
            <a:r>
              <a:rPr lang="ru-RU" sz="1300" b="0" dirty="0">
                <a:solidFill>
                  <a:schemeClr val="tx1"/>
                </a:solidFill>
              </a:rPr>
              <a:t>м</a:t>
            </a:r>
            <a:r>
              <a:rPr lang="ru-RU" sz="1300" b="0" dirty="0" smtClean="0">
                <a:solidFill>
                  <a:schemeClr val="tx1"/>
                </a:solidFill>
              </a:rPr>
              <a:t>еханизм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</a:rPr>
              <a:t>администрирования налоговой базы по деятельности, связанной </a:t>
            </a:r>
            <a:br>
              <a:rPr lang="ru-RU" sz="1300" b="0" dirty="0" smtClean="0">
                <a:solidFill>
                  <a:schemeClr val="tx1"/>
                </a:solidFill>
              </a:rPr>
            </a:br>
            <a:r>
              <a:rPr lang="ru-RU" sz="1300" b="0" dirty="0" smtClean="0">
                <a:solidFill>
                  <a:schemeClr val="tx1"/>
                </a:solidFill>
              </a:rPr>
              <a:t>с добычей нефти, является отработанным, и введение НФР не приведет </a:t>
            </a:r>
            <a:br>
              <a:rPr lang="ru-RU" sz="1300" b="0" dirty="0" smtClean="0">
                <a:solidFill>
                  <a:schemeClr val="tx1"/>
                </a:solidFill>
              </a:rPr>
            </a:br>
            <a:r>
              <a:rPr lang="ru-RU" sz="1300" b="0" dirty="0" smtClean="0">
                <a:solidFill>
                  <a:schemeClr val="tx1"/>
                </a:solidFill>
              </a:rPr>
              <a:t>к существенному усложнению существующей системы налогообложения.</a:t>
            </a: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srgbClr val="007C92"/>
              </a:buClr>
              <a:buSzPct val="100000"/>
              <a:buFont typeface="Arial" panose="020B0604020202020204" pitchFamily="34" charset="0"/>
              <a:buChar char="■"/>
            </a:pPr>
            <a:r>
              <a:rPr lang="ru-RU" sz="1300" dirty="0" smtClean="0">
                <a:solidFill>
                  <a:srgbClr val="007C92"/>
                </a:solidFill>
              </a:rPr>
              <a:t>Ведение </a:t>
            </a:r>
            <a:r>
              <a:rPr lang="ru-RU" sz="1300" dirty="0">
                <a:solidFill>
                  <a:srgbClr val="007C92"/>
                </a:solidFill>
              </a:rPr>
              <a:t>раздельного учета объемов </a:t>
            </a:r>
            <a:r>
              <a:rPr lang="ru-RU" sz="1300" dirty="0" smtClean="0">
                <a:solidFill>
                  <a:srgbClr val="007C92"/>
                </a:solidFill>
              </a:rPr>
              <a:t>добытой нефти не приводит </a:t>
            </a:r>
            <a:br>
              <a:rPr lang="ru-RU" sz="1300" dirty="0" smtClean="0">
                <a:solidFill>
                  <a:srgbClr val="007C92"/>
                </a:solidFill>
              </a:rPr>
            </a:br>
            <a:r>
              <a:rPr lang="ru-RU" sz="1300" dirty="0" smtClean="0">
                <a:solidFill>
                  <a:srgbClr val="007C92"/>
                </a:solidFill>
              </a:rPr>
              <a:t>к существенному увеличению трудоемкости учета для </a:t>
            </a:r>
            <a:r>
              <a:rPr lang="ru-RU" sz="1300" dirty="0">
                <a:solidFill>
                  <a:srgbClr val="007C92"/>
                </a:solidFill>
              </a:rPr>
              <a:t>налогоплательщиков</a:t>
            </a:r>
            <a:r>
              <a:rPr lang="ru-RU" sz="1300" b="0" dirty="0">
                <a:solidFill>
                  <a:srgbClr val="007C92"/>
                </a:solidFill>
              </a:rPr>
              <a:t>. </a:t>
            </a:r>
            <a:r>
              <a:rPr lang="ru-RU" sz="1300" b="0" dirty="0" smtClean="0">
                <a:solidFill>
                  <a:schemeClr val="tx1"/>
                </a:solidFill>
              </a:rPr>
              <a:t>Оборудование и учетные </a:t>
            </a:r>
            <a:r>
              <a:rPr lang="ru-RU" sz="1300" b="0" dirty="0">
                <a:solidFill>
                  <a:schemeClr val="tx1"/>
                </a:solidFill>
              </a:rPr>
              <a:t>системы, позволяющие вести указанный раздельный учет объемов </a:t>
            </a:r>
            <a:r>
              <a:rPr lang="ru-RU" sz="1300" b="0" dirty="0" smtClean="0">
                <a:solidFill>
                  <a:schemeClr val="tx1"/>
                </a:solidFill>
              </a:rPr>
              <a:t>нефти, </a:t>
            </a:r>
            <a:r>
              <a:rPr lang="ru-RU" sz="1300" b="0" dirty="0">
                <a:solidFill>
                  <a:schemeClr val="tx1"/>
                </a:solidFill>
              </a:rPr>
              <a:t>уже внедрены некоторыми </a:t>
            </a:r>
            <a:r>
              <a:rPr lang="ru-RU" sz="1300" b="0" dirty="0" smtClean="0">
                <a:solidFill>
                  <a:schemeClr val="tx1"/>
                </a:solidFill>
              </a:rPr>
              <a:t>налогоплательщиками, </a:t>
            </a:r>
            <a:r>
              <a:rPr lang="ru-RU" sz="1300" b="0" dirty="0">
                <a:solidFill>
                  <a:schemeClr val="tx1"/>
                </a:solidFill>
              </a:rPr>
              <a:t>в частности, в целях подтверждения отдельных льгот по </a:t>
            </a:r>
            <a:r>
              <a:rPr lang="ru-RU" sz="1300" b="0" dirty="0" smtClean="0">
                <a:solidFill>
                  <a:schemeClr val="tx1"/>
                </a:solidFill>
              </a:rPr>
              <a:t>НДПИ. Принципы раздельного учета также используются в отношении добычи углеводородов </a:t>
            </a:r>
            <a:r>
              <a:rPr lang="ru-RU" sz="1300" b="0" dirty="0">
                <a:solidFill>
                  <a:schemeClr val="tx1"/>
                </a:solidFill>
              </a:rPr>
              <a:t>на новых морских месторождениях (НММ).</a:t>
            </a:r>
          </a:p>
          <a:p>
            <a:pPr marL="171450" indent="-1714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300" b="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4632" y="1452193"/>
            <a:ext cx="2649176" cy="514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r="21246"/>
          <a:stretch/>
        </p:blipFill>
        <p:spPr>
          <a:xfrm>
            <a:off x="395536" y="1666706"/>
            <a:ext cx="2137828" cy="47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44345</TotalTime>
  <Words>720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Оформление по умолчанию</vt:lpstr>
      <vt:lpstr>1_Оформление по умолчанию</vt:lpstr>
      <vt:lpstr>2_Оформление по умолчанию</vt:lpstr>
      <vt:lpstr>Введение налога на финансовый результат  в качестве “пилотного” проекта на территории Ханты-Мансийского автономного округа – Югры</vt:lpstr>
      <vt:lpstr>Актуальность реформы налогообложения</vt:lpstr>
      <vt:lpstr>Экономический эффект при действующей системе налогообложения</vt:lpstr>
      <vt:lpstr>Положительный эффект перехода к системе налогообложения  на основе финансового результата</vt:lpstr>
      <vt:lpstr>Экономический эффект перехода к системе налогообложения финансового результата (в целом по Югре)  1/2</vt:lpstr>
      <vt:lpstr>Экономический эффект перехода к системе налогообложения финансового результата (в целом по Югре)  2/2</vt:lpstr>
      <vt:lpstr>Экономический эффект перехода к системе налогообложения финансового результата (по пилотному проекту в Югре)  1/2</vt:lpstr>
      <vt:lpstr>Экономический эффект перехода к системе налогообложения финансового результата (по пилотному проекту в Югре)  2/2</vt:lpstr>
      <vt:lpstr>Налогообложение финансового результата –  администрирование налога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Неизвестный</dc:creator>
  <cp:lastModifiedBy>Turgeneva, Victoria</cp:lastModifiedBy>
  <cp:revision>5141</cp:revision>
  <cp:lastPrinted>2015-03-02T13:04:12Z</cp:lastPrinted>
  <dcterms:created xsi:type="dcterms:W3CDTF">2001-06-24T16:56:19Z</dcterms:created>
  <dcterms:modified xsi:type="dcterms:W3CDTF">2015-03-12T18:16:35Z</dcterms:modified>
</cp:coreProperties>
</file>