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68" r:id="rId5"/>
    <p:sldMasterId id="2147483721" r:id="rId6"/>
  </p:sldMasterIdLst>
  <p:notesMasterIdLst>
    <p:notesMasterId r:id="rId16"/>
  </p:notesMasterIdLst>
  <p:handoutMasterIdLst>
    <p:handoutMasterId r:id="rId17"/>
  </p:handoutMasterIdLst>
  <p:sldIdLst>
    <p:sldId id="256" r:id="rId7"/>
    <p:sldId id="315" r:id="rId8"/>
    <p:sldId id="316" r:id="rId9"/>
    <p:sldId id="285" r:id="rId10"/>
    <p:sldId id="318" r:id="rId11"/>
    <p:sldId id="317" r:id="rId12"/>
    <p:sldId id="308" r:id="rId13"/>
    <p:sldId id="320" r:id="rId14"/>
    <p:sldId id="319" r:id="rId15"/>
  </p:sldIdLst>
  <p:sldSz cx="9144000" cy="6858000" type="screen4x3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D8016C6-17EB-4AB4-B483-342244C99A0C}">
          <p14:sldIdLst>
            <p14:sldId id="256"/>
            <p14:sldId id="315"/>
            <p14:sldId id="316"/>
            <p14:sldId id="285"/>
            <p14:sldId id="318"/>
            <p14:sldId id="317"/>
            <p14:sldId id="308"/>
            <p14:sldId id="320"/>
            <p14:sldId id="31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B3C9E3"/>
    <a:srgbClr val="8BAADD"/>
    <a:srgbClr val="9EB8E2"/>
    <a:srgbClr val="E3EBF5"/>
    <a:srgbClr val="E4E4E4"/>
    <a:srgbClr val="0FB950"/>
    <a:srgbClr val="99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5779" autoAdjust="0"/>
  </p:normalViewPr>
  <p:slideViewPr>
    <p:cSldViewPr>
      <p:cViewPr>
        <p:scale>
          <a:sx n="80" d="100"/>
          <a:sy n="80" d="100"/>
        </p:scale>
        <p:origin x="-1380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28" y="-114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iltsagin.kv\Local%20Settings\Temporary%20Internet%20Files\Content.Outlook\L7LXGD5D\&#1044;&#1072;&#1085;&#1085;&#1099;&#1077;%20&#1087;&#1086;%20&#1053;&#1086;&#1103;&#1073;&#1088;&#1100;&#1089;&#1082;&#1091;%20&#1080;%20&#1052;&#1091;&#1088;&#1072;&#1074;&#1083;&#1077;&#1085;&#1082;&#1086;_2014%2009%2003%20(5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iltsagin.kv\Local%20Settings\Temporary%20Internet%20Files\Content.Outlook\L7LXGD5D\&#1044;&#1072;&#1085;&#1085;&#1099;&#1077;%20&#1087;&#1086;%20&#1053;&#1086;&#1103;&#1073;&#1088;&#1100;&#1089;&#1082;&#1091;%20&#1080;%20&#1052;&#1091;&#1088;&#1072;&#1074;&#1083;&#1077;&#1085;&#1082;&#1086;_2014%2009%2003%20(5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iltsagin.kv\Local%20Settings\Temporary%20Internet%20Files\Content.Outlook\L7LXGD5D\&#1044;&#1072;&#1085;&#1085;&#1099;&#1077;%20&#1087;&#1086;%20&#1053;&#1086;&#1103;&#1073;&#1088;&#1100;&#1089;&#1082;&#1091;%20&#1080;%20&#1052;&#1091;&#1088;&#1072;&#1074;&#1083;&#1077;&#1085;&#1082;&#1086;_2014%2009%2003%20(5)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Z:\&#1040;&#1085;&#1072;&#1083;&#1080;&#1090;&#1080;&#1095;&#1077;&#1089;&#1082;&#1086;&#1077;%20&#1091;&#1087;&#1088;&#1072;&#1074;&#1083;&#1077;&#1085;&#1080;&#1077;\&#1053;&#1072;&#1087;&#1088;&#1072;&#1074;&#1083;&#1077;&#1085;&#1080;&#1103;%20&#1088;&#1072;&#1073;&#1086;&#1090;&#1099;\&#1053;&#1053;&#1057;\&#1055;&#1088;&#1080;&#1084;&#1077;&#1088;%20&#1101;&#1082;&#1086;&#1085;&#1086;&#1084;&#1080;&#1082;%20&#1084;&#1077;&#1089;&#1090;&#1086;&#1088;&#1086;&#1078;&#1076;&#1077;&#1085;&#1080;&#1081;\&#1048;&#1089;&#1093;&#1086;&#1076;&#1085;&#1080;&#1082;&#1080;%20&#1076;&#1083;&#1103;%20&#1084;&#1086;&#1076;&#1077;&#1083;&#1080;%20&#1052;&#1080;&#1085;&#1101;&#1085;&#1077;&#1088;&#1075;&#1086;\&#1052;&#1086;&#1076;&#1077;&#1083;&#1100;_&#1044;&#1053;&#1057;_&#1053;&#1060;&#1056;_2015-02-26%20&#1074;%20&#1052;&#1080;&#1085;&#1101;&#1085;&#1077;&#1088;&#1075;&#1086;%20&#1089;%20&#1080;&#1089;&#1087;&#1088;&#1072;&#1074;&#1083;&#1077;&#1085;&#1080;&#1103;&#1084;&#1080;.xlsm" TargetMode="External"/><Relationship Id="rId1" Type="http://schemas.openxmlformats.org/officeDocument/2006/relationships/themeOverride" Target="../theme/themeOverride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Z:\&#1040;&#1085;&#1072;&#1083;&#1080;&#1090;&#1080;&#1095;&#1077;&#1089;&#1082;&#1086;&#1077;%20&#1091;&#1087;&#1088;&#1072;&#1074;&#1083;&#1077;&#1085;&#1080;&#1077;\&#1053;&#1072;&#1087;&#1088;&#1072;&#1074;&#1083;&#1077;&#1085;&#1080;&#1103;%20&#1088;&#1072;&#1073;&#1086;&#1090;&#1099;\&#1053;&#1053;&#1057;\&#1055;&#1088;&#1080;&#1084;&#1077;&#1088;%20&#1101;&#1082;&#1086;&#1085;&#1086;&#1084;&#1080;&#1082;%20&#1084;&#1077;&#1089;&#1090;&#1086;&#1088;&#1086;&#1078;&#1076;&#1077;&#1085;&#1080;&#1081;\&#1048;&#1089;&#1093;&#1086;&#1076;&#1085;&#1080;&#1082;&#1080;%20&#1076;&#1083;&#1103;%20&#1084;&#1086;&#1076;&#1077;&#1083;&#1080;%20&#1052;&#1080;&#1085;&#1101;&#1085;&#1077;&#1088;&#1075;&#1086;\&#1052;&#1086;&#1076;&#1077;&#1083;&#1100;_&#1044;&#1053;&#1057;_&#1053;&#1060;&#1056;_2015-02-26%20&#1074;%20&#1052;&#1080;&#1085;&#1101;&#1085;&#1077;&#1088;&#1075;&#1086;%20&#1089;%20&#1080;&#1089;&#1087;&#1088;&#1072;&#1074;&#1083;&#1077;&#1085;&#1080;&#1103;&#1084;&#1080;.xlsm" TargetMode="External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iltsagin.kv\Local%20Settings\Temporary%20Internet%20Files\Content.Outlook\L7LXGD5D\&#1044;&#1072;&#1085;&#1085;&#1099;&#1077;%20&#1087;&#1086;%20&#1053;&#1086;&#1103;&#1073;&#1088;&#1100;&#1089;&#1082;&#1091;%20&#1080;%20&#1052;&#1091;&#1088;&#1072;&#1074;&#1083;&#1077;&#1085;&#1082;&#1086;_2014%2009%2003%20(5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iltsagin.kv\Local%20Settings\Temporary%20Internet%20Files\Content.Outlook\L7LXGD5D\&#1044;&#1072;&#1085;&#1085;&#1099;&#1077;%20&#1087;&#1086;%20&#1053;&#1086;&#1103;&#1073;&#1088;&#1100;&#1089;&#1082;&#1091;%20&#1080;%20&#1052;&#1091;&#1088;&#1072;&#1074;&#1083;&#1077;&#1085;&#1082;&#1086;_2014%2009%2003%20(5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355086372360844E-2"/>
          <c:y val="0.22171945701357465"/>
          <c:w val="0.96928982725527835"/>
          <c:h val="0.705882352941176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6932"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Sheet1!$B$2:$F$2</c:f>
              <c:numCache>
                <c:formatCode>""#,##0"";""\-""#,##0""</c:formatCode>
                <c:ptCount val="5"/>
                <c:pt idx="0">
                  <c:v>81.000000000009209</c:v>
                </c:pt>
                <c:pt idx="1">
                  <c:v>72.000000000008185</c:v>
                </c:pt>
                <c:pt idx="2">
                  <c:v>49.000000000005571</c:v>
                </c:pt>
                <c:pt idx="3">
                  <c:v>33.500000000003809</c:v>
                </c:pt>
                <c:pt idx="4">
                  <c:v>24.600000000002797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8705536"/>
        <c:axId val="118782720"/>
      </c:barChart>
      <c:catAx>
        <c:axId val="870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8466">
            <a:solidFill>
              <a:schemeClr val="tx1"/>
            </a:solidFill>
            <a:prstDash val="solid"/>
          </a:ln>
        </c:spPr>
        <c:crossAx val="11878272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18782720"/>
        <c:scaling>
          <c:orientation val="minMax"/>
          <c:max val="80.999999999999986"/>
          <c:min val="0"/>
        </c:scaling>
        <c:delete val="0"/>
        <c:axPos val="l"/>
        <c:numFmt formatCode="&quot;&quot;#,##0&quot;&quot;;&quot;&quot;\-&quot;&quot;#,##0&quot;&quot;" sourceLinked="1"/>
        <c:majorTickMark val="none"/>
        <c:minorTickMark val="none"/>
        <c:tickLblPos val="none"/>
        <c:spPr>
          <a:ln w="6349">
            <a:noFill/>
          </a:ln>
        </c:spPr>
        <c:crossAx val="8705536"/>
        <c:crosses val="autoZero"/>
        <c:crossBetween val="between"/>
      </c:valAx>
      <c:spPr>
        <a:noFill/>
        <a:ln w="169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351114686634583"/>
          <c:y val="6.6919777777777772E-2"/>
          <c:w val="0.5544904621192196"/>
          <c:h val="0.7429129629629627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700"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Данные_ННГ_Фил_МН!$S$10:$V$10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Данные_ННГ_Фил_МН!$S$11:$V$11</c:f>
              <c:numCache>
                <c:formatCode>0.0</c:formatCode>
                <c:ptCount val="4"/>
                <c:pt idx="0">
                  <c:v>53.248173076923088</c:v>
                </c:pt>
                <c:pt idx="1">
                  <c:v>55.799244391709301</c:v>
                </c:pt>
                <c:pt idx="2">
                  <c:v>71.616764913590302</c:v>
                </c:pt>
                <c:pt idx="3">
                  <c:v>101.45469349046731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9660928"/>
        <c:axId val="74293248"/>
      </c:barChart>
      <c:catAx>
        <c:axId val="896609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4293248"/>
        <c:crosses val="autoZero"/>
        <c:auto val="1"/>
        <c:lblAlgn val="ctr"/>
        <c:lblOffset val="100"/>
        <c:noMultiLvlLbl val="0"/>
      </c:catAx>
      <c:valAx>
        <c:axId val="74293248"/>
        <c:scaling>
          <c:orientation val="minMax"/>
          <c:max val="150"/>
          <c:min val="0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lg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9660928"/>
        <c:crosses val="autoZero"/>
        <c:crossBetween val="between"/>
        <c:majorUnit val="5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351114686634583"/>
          <c:y val="6.6919777777777772E-2"/>
          <c:w val="0.5544904621192196"/>
          <c:h val="0.74390771604938288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700"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Данные_ННГ_Фил_МН!$Y$10:$AB$10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Данные_ННГ_Фил_МН!$Y$11:$AB$11</c:f>
              <c:numCache>
                <c:formatCode>0.0</c:formatCode>
                <c:ptCount val="4"/>
                <c:pt idx="0">
                  <c:v>68.335888026136132</c:v>
                </c:pt>
                <c:pt idx="1">
                  <c:v>52.673119311142436</c:v>
                </c:pt>
                <c:pt idx="2">
                  <c:v>29.348691354934573</c:v>
                </c:pt>
                <c:pt idx="3">
                  <c:v>38.317855282213543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9755648"/>
        <c:axId val="74295552"/>
      </c:barChart>
      <c:catAx>
        <c:axId val="897556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4295552"/>
        <c:crosses val="autoZero"/>
        <c:auto val="1"/>
        <c:lblAlgn val="ctr"/>
        <c:lblOffset val="100"/>
        <c:noMultiLvlLbl val="0"/>
      </c:catAx>
      <c:valAx>
        <c:axId val="74295552"/>
        <c:scaling>
          <c:orientation val="minMax"/>
          <c:max val="100"/>
          <c:min val="0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lg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9755648"/>
        <c:crosses val="autoZero"/>
        <c:crossBetween val="between"/>
        <c:majorUnit val="5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351114686634583"/>
          <c:y val="6.6919777777777772E-2"/>
          <c:w val="0.5544904621192196"/>
          <c:h val="0.7448432098765432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700"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Данные_ННГ_Фил_МН!$AE$10:$AH$10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Данные_ННГ_Фил_МН!$AE$11:$AH$11</c:f>
              <c:numCache>
                <c:formatCode>0.0</c:formatCode>
                <c:ptCount val="4"/>
                <c:pt idx="0">
                  <c:v>38.500601363089658</c:v>
                </c:pt>
                <c:pt idx="1">
                  <c:v>46.362845472910209</c:v>
                </c:pt>
                <c:pt idx="2">
                  <c:v>46.978165892416968</c:v>
                </c:pt>
                <c:pt idx="3">
                  <c:v>60.79715861683858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9756160"/>
        <c:axId val="74297280"/>
      </c:barChart>
      <c:catAx>
        <c:axId val="89756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4297280"/>
        <c:crosses val="autoZero"/>
        <c:auto val="1"/>
        <c:lblAlgn val="ctr"/>
        <c:lblOffset val="100"/>
        <c:noMultiLvlLbl val="0"/>
      </c:catAx>
      <c:valAx>
        <c:axId val="74297280"/>
        <c:scaling>
          <c:orientation val="minMax"/>
          <c:max val="100"/>
          <c:min val="0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lg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9756160"/>
        <c:crosses val="autoZero"/>
        <c:crossBetween val="between"/>
        <c:majorUnit val="5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База</c:v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numRef>
              <c:f>'Сводные данные'!$C$339:$V$339</c:f>
              <c:numCache>
                <c:formatCode>General</c:formatCode>
                <c:ptCount val="2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</c:numCache>
            </c:numRef>
          </c:cat>
          <c:val>
            <c:numRef>
              <c:f>'Сводные данные'!$C$341:$V$341</c:f>
              <c:numCache>
                <c:formatCode>#,##0</c:formatCode>
                <c:ptCount val="20"/>
                <c:pt idx="0">
                  <c:v>1.68171</c:v>
                </c:pt>
                <c:pt idx="1">
                  <c:v>1.0453699999999999</c:v>
                </c:pt>
                <c:pt idx="2">
                  <c:v>0.75627000000000011</c:v>
                </c:pt>
                <c:pt idx="3">
                  <c:v>0.64099000000000006</c:v>
                </c:pt>
                <c:pt idx="4">
                  <c:v>0.60332000000000008</c:v>
                </c:pt>
                <c:pt idx="5">
                  <c:v>0.5706</c:v>
                </c:pt>
                <c:pt idx="6">
                  <c:v>0.53389999999999993</c:v>
                </c:pt>
                <c:pt idx="7">
                  <c:v>0.49839000000000006</c:v>
                </c:pt>
                <c:pt idx="8">
                  <c:v>0.4703</c:v>
                </c:pt>
                <c:pt idx="9">
                  <c:v>0.44705</c:v>
                </c:pt>
                <c:pt idx="10">
                  <c:v>0.43025999999999998</c:v>
                </c:pt>
                <c:pt idx="11">
                  <c:v>0.40592</c:v>
                </c:pt>
                <c:pt idx="12">
                  <c:v>0.38580000000000003</c:v>
                </c:pt>
                <c:pt idx="13">
                  <c:v>0.37043999999999999</c:v>
                </c:pt>
                <c:pt idx="14">
                  <c:v>0.35565999999999998</c:v>
                </c:pt>
                <c:pt idx="15">
                  <c:v>0.34178999999999998</c:v>
                </c:pt>
                <c:pt idx="16">
                  <c:v>0.33052999999999999</c:v>
                </c:pt>
                <c:pt idx="17">
                  <c:v>0.31975999999999999</c:v>
                </c:pt>
                <c:pt idx="18">
                  <c:v>0.31283000000000005</c:v>
                </c:pt>
                <c:pt idx="19">
                  <c:v>0.30624000000000001</c:v>
                </c:pt>
              </c:numCache>
            </c:numRef>
          </c:val>
        </c:ser>
        <c:ser>
          <c:idx val="1"/>
          <c:order val="1"/>
          <c:tx>
            <c:v>Бурение</c:v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'Сводные данные'!$C$339:$V$339</c:f>
              <c:numCache>
                <c:formatCode>General</c:formatCode>
                <c:ptCount val="2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</c:numCache>
            </c:numRef>
          </c:cat>
          <c:val>
            <c:numRef>
              <c:f>'Сводные данные'!$C$342:$V$342</c:f>
              <c:numCache>
                <c:formatCode>#,##0</c:formatCode>
                <c:ptCount val="20"/>
                <c:pt idx="0">
                  <c:v>0.18117000000000003</c:v>
                </c:pt>
                <c:pt idx="1">
                  <c:v>0.43437999999999999</c:v>
                </c:pt>
                <c:pt idx="2">
                  <c:v>0.57467000000000001</c:v>
                </c:pt>
                <c:pt idx="3">
                  <c:v>0.65734000000000004</c:v>
                </c:pt>
                <c:pt idx="4">
                  <c:v>0.72292999999999996</c:v>
                </c:pt>
                <c:pt idx="5">
                  <c:v>0.70493000000000006</c:v>
                </c:pt>
                <c:pt idx="6">
                  <c:v>0.67365999999999993</c:v>
                </c:pt>
                <c:pt idx="7">
                  <c:v>0.64155999999999991</c:v>
                </c:pt>
                <c:pt idx="8">
                  <c:v>0.61365000000000014</c:v>
                </c:pt>
                <c:pt idx="9">
                  <c:v>0.58760999999999997</c:v>
                </c:pt>
                <c:pt idx="10">
                  <c:v>0.56465999999999994</c:v>
                </c:pt>
                <c:pt idx="11">
                  <c:v>0.53986000000000001</c:v>
                </c:pt>
                <c:pt idx="12">
                  <c:v>0.51764999999999994</c:v>
                </c:pt>
                <c:pt idx="13">
                  <c:v>0.49633999999999995</c:v>
                </c:pt>
                <c:pt idx="14">
                  <c:v>0.47709999999999997</c:v>
                </c:pt>
                <c:pt idx="15">
                  <c:v>0.45584000000000002</c:v>
                </c:pt>
                <c:pt idx="16">
                  <c:v>0.43532000000000004</c:v>
                </c:pt>
                <c:pt idx="17">
                  <c:v>0.41593999999999998</c:v>
                </c:pt>
                <c:pt idx="18">
                  <c:v>0.39871000000000001</c:v>
                </c:pt>
                <c:pt idx="19">
                  <c:v>0.37949999999999995</c:v>
                </c:pt>
              </c:numCache>
            </c:numRef>
          </c:val>
        </c:ser>
        <c:ser>
          <c:idx val="2"/>
          <c:order val="2"/>
          <c:tx>
            <c:v>ЗБС</c:v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numRef>
              <c:f>'Сводные данные'!$C$339:$V$339</c:f>
              <c:numCache>
                <c:formatCode>General</c:formatCode>
                <c:ptCount val="2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</c:numCache>
            </c:numRef>
          </c:cat>
          <c:val>
            <c:numRef>
              <c:f>'Сводные данные'!$C$343:$V$343</c:f>
              <c:numCache>
                <c:formatCode>#,##0</c:formatCode>
                <c:ptCount val="20"/>
                <c:pt idx="0">
                  <c:v>4.4990000000000002E-2</c:v>
                </c:pt>
                <c:pt idx="1">
                  <c:v>0.11359</c:v>
                </c:pt>
                <c:pt idx="2">
                  <c:v>0.17042000000000002</c:v>
                </c:pt>
                <c:pt idx="3">
                  <c:v>0.20226</c:v>
                </c:pt>
                <c:pt idx="4">
                  <c:v>0.23317000000000002</c:v>
                </c:pt>
                <c:pt idx="5">
                  <c:v>0.26386000000000004</c:v>
                </c:pt>
                <c:pt idx="6">
                  <c:v>0.28017999999999998</c:v>
                </c:pt>
                <c:pt idx="7">
                  <c:v>0.29299000000000003</c:v>
                </c:pt>
                <c:pt idx="8">
                  <c:v>0.30249000000000004</c:v>
                </c:pt>
                <c:pt idx="9">
                  <c:v>0.30913000000000002</c:v>
                </c:pt>
                <c:pt idx="10">
                  <c:v>0.31639999999999996</c:v>
                </c:pt>
                <c:pt idx="11">
                  <c:v>0.32068000000000002</c:v>
                </c:pt>
                <c:pt idx="12">
                  <c:v>0.32377999999999996</c:v>
                </c:pt>
                <c:pt idx="13">
                  <c:v>0.32523000000000002</c:v>
                </c:pt>
                <c:pt idx="14">
                  <c:v>0.32142000000000004</c:v>
                </c:pt>
                <c:pt idx="15">
                  <c:v>0.31239999999999996</c:v>
                </c:pt>
                <c:pt idx="16">
                  <c:v>0.30631000000000008</c:v>
                </c:pt>
                <c:pt idx="17">
                  <c:v>0.28455000000000003</c:v>
                </c:pt>
                <c:pt idx="18">
                  <c:v>0.25896999999999998</c:v>
                </c:pt>
                <c:pt idx="19">
                  <c:v>0.25633999999999996</c:v>
                </c:pt>
              </c:numCache>
            </c:numRef>
          </c:val>
        </c:ser>
        <c:ser>
          <c:idx val="3"/>
          <c:order val="3"/>
          <c:tx>
            <c:v>ГРП</c:v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numRef>
              <c:f>'Сводные данные'!$C$339:$V$339</c:f>
              <c:numCache>
                <c:formatCode>General</c:formatCode>
                <c:ptCount val="2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</c:numCache>
            </c:numRef>
          </c:cat>
          <c:val>
            <c:numRef>
              <c:f>'Сводные данные'!$C$344:$V$344</c:f>
              <c:numCache>
                <c:formatCode>#,##0</c:formatCode>
                <c:ptCount val="20"/>
                <c:pt idx="0">
                  <c:v>5.1620000000000006E-2</c:v>
                </c:pt>
                <c:pt idx="1">
                  <c:v>0.13388999999999998</c:v>
                </c:pt>
                <c:pt idx="2">
                  <c:v>0.18962000000000001</c:v>
                </c:pt>
                <c:pt idx="3">
                  <c:v>0.21416000000000002</c:v>
                </c:pt>
                <c:pt idx="4">
                  <c:v>0.22166999999999998</c:v>
                </c:pt>
                <c:pt idx="5">
                  <c:v>0.21454000000000001</c:v>
                </c:pt>
                <c:pt idx="6">
                  <c:v>0.18981999999999999</c:v>
                </c:pt>
                <c:pt idx="7">
                  <c:v>0.14732000000000001</c:v>
                </c:pt>
                <c:pt idx="8">
                  <c:v>9.9559999999999996E-2</c:v>
                </c:pt>
                <c:pt idx="9">
                  <c:v>7.4880000000000002E-2</c:v>
                </c:pt>
                <c:pt idx="10">
                  <c:v>4.9739999999999993E-2</c:v>
                </c:pt>
                <c:pt idx="11">
                  <c:v>2.5599999999999998E-2</c:v>
                </c:pt>
                <c:pt idx="12">
                  <c:v>2.571E-2</c:v>
                </c:pt>
                <c:pt idx="13">
                  <c:v>2.6679999999999999E-2</c:v>
                </c:pt>
                <c:pt idx="14">
                  <c:v>2.7690000000000003E-2</c:v>
                </c:pt>
                <c:pt idx="15">
                  <c:v>2.852E-2</c:v>
                </c:pt>
                <c:pt idx="16">
                  <c:v>2.9389999999999999E-2</c:v>
                </c:pt>
                <c:pt idx="17">
                  <c:v>3.022E-2</c:v>
                </c:pt>
                <c:pt idx="18">
                  <c:v>3.0760000000000003E-2</c:v>
                </c:pt>
                <c:pt idx="19">
                  <c:v>3.1309999999999998E-2</c:v>
                </c:pt>
              </c:numCache>
            </c:numRef>
          </c:val>
        </c:ser>
        <c:ser>
          <c:idx val="4"/>
          <c:order val="4"/>
          <c:tx>
            <c:v>Возвраты</c:v>
          </c:tx>
          <c:invertIfNegative val="0"/>
          <c:cat>
            <c:numRef>
              <c:f>'Сводные данные'!$C$339:$V$339</c:f>
              <c:numCache>
                <c:formatCode>General</c:formatCode>
                <c:ptCount val="2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</c:numCache>
            </c:numRef>
          </c:cat>
          <c:val>
            <c:numRef>
              <c:f>'Сводные данные'!$C$345:$V$345</c:f>
              <c:numCache>
                <c:formatCode>#,##0</c:formatCode>
                <c:ptCount val="20"/>
                <c:pt idx="0">
                  <c:v>1.7860000000000001E-2</c:v>
                </c:pt>
                <c:pt idx="1">
                  <c:v>3.6749999999999998E-2</c:v>
                </c:pt>
                <c:pt idx="2">
                  <c:v>5.0529999999999999E-2</c:v>
                </c:pt>
                <c:pt idx="3">
                  <c:v>6.2260000000000003E-2</c:v>
                </c:pt>
                <c:pt idx="4">
                  <c:v>7.0029999999999995E-2</c:v>
                </c:pt>
                <c:pt idx="5">
                  <c:v>7.125999999999999E-2</c:v>
                </c:pt>
                <c:pt idx="6">
                  <c:v>6.9330000000000003E-2</c:v>
                </c:pt>
                <c:pt idx="7">
                  <c:v>6.4689999999999998E-2</c:v>
                </c:pt>
                <c:pt idx="8">
                  <c:v>5.0949999999999995E-2</c:v>
                </c:pt>
                <c:pt idx="9">
                  <c:v>4.3810000000000002E-2</c:v>
                </c:pt>
                <c:pt idx="10">
                  <c:v>4.3299999999999998E-2</c:v>
                </c:pt>
                <c:pt idx="11">
                  <c:v>4.2810000000000001E-2</c:v>
                </c:pt>
                <c:pt idx="12">
                  <c:v>4.1110000000000001E-2</c:v>
                </c:pt>
                <c:pt idx="13">
                  <c:v>4.1049999999999996E-2</c:v>
                </c:pt>
                <c:pt idx="14">
                  <c:v>4.1149999999999999E-2</c:v>
                </c:pt>
                <c:pt idx="15">
                  <c:v>4.1049999999999996E-2</c:v>
                </c:pt>
                <c:pt idx="16">
                  <c:v>4.1049999999999996E-2</c:v>
                </c:pt>
                <c:pt idx="17">
                  <c:v>4.1049999999999996E-2</c:v>
                </c:pt>
                <c:pt idx="18">
                  <c:v>4.0289999999999999E-2</c:v>
                </c:pt>
                <c:pt idx="19">
                  <c:v>4.0469999999999999E-2</c:v>
                </c:pt>
              </c:numCache>
            </c:numRef>
          </c:val>
        </c:ser>
        <c:ser>
          <c:idx val="5"/>
          <c:order val="5"/>
          <c:invertIfNegative val="0"/>
          <c:cat>
            <c:numRef>
              <c:f>'Сводные данные'!$C$339:$V$339</c:f>
              <c:numCache>
                <c:formatCode>General</c:formatCode>
                <c:ptCount val="2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</c:numCache>
            </c:numRef>
          </c:cat>
          <c:val>
            <c:numRef>
              <c:f>'Сводные данные'!$C$346:$V$346</c:f>
              <c:numCache>
                <c:formatCode>#,##0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6"/>
          <c:order val="6"/>
          <c:tx>
            <c:v>Рисковые 
проекты</c:v>
          </c:tx>
          <c:spPr>
            <a:solidFill>
              <a:srgbClr val="00B050"/>
            </a:solidFill>
          </c:spPr>
          <c:invertIfNegative val="0"/>
          <c:cat>
            <c:numRef>
              <c:f>'Сводные данные'!$C$339:$V$339</c:f>
              <c:numCache>
                <c:formatCode>General</c:formatCode>
                <c:ptCount val="2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</c:numCache>
            </c:numRef>
          </c:cat>
          <c:val>
            <c:numRef>
              <c:f>'Сводные данные'!$C$347:$V$347</c:f>
              <c:numCache>
                <c:formatCode>#,##0</c:formatCode>
                <c:ptCount val="20"/>
                <c:pt idx="0">
                  <c:v>1.349E-2</c:v>
                </c:pt>
                <c:pt idx="1">
                  <c:v>4.1640000000000003E-2</c:v>
                </c:pt>
                <c:pt idx="2">
                  <c:v>3.1280000000000002E-2</c:v>
                </c:pt>
                <c:pt idx="3">
                  <c:v>2.3359999999999999E-2</c:v>
                </c:pt>
                <c:pt idx="4">
                  <c:v>7.4840000000000004E-2</c:v>
                </c:pt>
                <c:pt idx="5">
                  <c:v>0.15489</c:v>
                </c:pt>
                <c:pt idx="6">
                  <c:v>0.21265999999999999</c:v>
                </c:pt>
                <c:pt idx="7">
                  <c:v>0.25430999999999998</c:v>
                </c:pt>
                <c:pt idx="8">
                  <c:v>0.28587000000000001</c:v>
                </c:pt>
                <c:pt idx="9">
                  <c:v>0.30992000000000003</c:v>
                </c:pt>
                <c:pt idx="10">
                  <c:v>0.32933999999999997</c:v>
                </c:pt>
                <c:pt idx="11">
                  <c:v>0.28575</c:v>
                </c:pt>
                <c:pt idx="12">
                  <c:v>0.21286000000000002</c:v>
                </c:pt>
                <c:pt idx="13">
                  <c:v>0.16062000000000001</c:v>
                </c:pt>
                <c:pt idx="14">
                  <c:v>0.12384999999999999</c:v>
                </c:pt>
                <c:pt idx="15">
                  <c:v>9.6450000000000008E-2</c:v>
                </c:pt>
                <c:pt idx="16">
                  <c:v>7.3079999999999992E-2</c:v>
                </c:pt>
                <c:pt idx="17">
                  <c:v>5.3460000000000001E-2</c:v>
                </c:pt>
                <c:pt idx="18">
                  <c:v>3.823E-2</c:v>
                </c:pt>
                <c:pt idx="19">
                  <c:v>2.597E-2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0701440"/>
        <c:axId val="248331008"/>
      </c:barChart>
      <c:catAx>
        <c:axId val="24070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248331008"/>
        <c:crosses val="autoZero"/>
        <c:auto val="1"/>
        <c:lblAlgn val="ctr"/>
        <c:lblOffset val="100"/>
        <c:noMultiLvlLbl val="0"/>
      </c:catAx>
      <c:valAx>
        <c:axId val="2483310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(млн. тонн)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9492190078014809E-2"/>
              <c:y val="0.32241019769795359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noFill/>
          </a:ln>
        </c:spPr>
        <c:crossAx val="240701440"/>
        <c:crosses val="autoZero"/>
        <c:crossBetween val="between"/>
      </c:valAx>
    </c:plotArea>
    <c:legend>
      <c:legendPos val="r"/>
      <c:legendEntry>
        <c:idx val="1"/>
        <c:delete val="1"/>
      </c:legendEntry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База</c:v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numRef>
              <c:f>'Сводные данные'!$C$339:$V$339</c:f>
              <c:numCache>
                <c:formatCode>General</c:formatCode>
                <c:ptCount val="2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</c:numCache>
            </c:numRef>
          </c:cat>
          <c:val>
            <c:numRef>
              <c:f>'Сводные данные'!$C$351:$V$351</c:f>
              <c:numCache>
                <c:formatCode>#,##0</c:formatCode>
                <c:ptCount val="20"/>
                <c:pt idx="0">
                  <c:v>1.68171</c:v>
                </c:pt>
                <c:pt idx="1">
                  <c:v>1.0453699999999999</c:v>
                </c:pt>
                <c:pt idx="2">
                  <c:v>0.75627000000000011</c:v>
                </c:pt>
                <c:pt idx="3">
                  <c:v>0.64099000000000006</c:v>
                </c:pt>
                <c:pt idx="4">
                  <c:v>0.60332000000000008</c:v>
                </c:pt>
                <c:pt idx="5">
                  <c:v>0.5706</c:v>
                </c:pt>
                <c:pt idx="6">
                  <c:v>0.53389999999999993</c:v>
                </c:pt>
                <c:pt idx="7">
                  <c:v>0.49839000000000006</c:v>
                </c:pt>
                <c:pt idx="8">
                  <c:v>0.4703</c:v>
                </c:pt>
                <c:pt idx="9">
                  <c:v>0.44705</c:v>
                </c:pt>
                <c:pt idx="10">
                  <c:v>0.43025999999999998</c:v>
                </c:pt>
                <c:pt idx="11">
                  <c:v>0.40592</c:v>
                </c:pt>
                <c:pt idx="12">
                  <c:v>0.38580000000000003</c:v>
                </c:pt>
                <c:pt idx="13">
                  <c:v>0.37043999999999999</c:v>
                </c:pt>
                <c:pt idx="14">
                  <c:v>0.35565999999999998</c:v>
                </c:pt>
                <c:pt idx="15">
                  <c:v>0.34178999999999998</c:v>
                </c:pt>
                <c:pt idx="16">
                  <c:v>0.33052999999999999</c:v>
                </c:pt>
                <c:pt idx="17">
                  <c:v>0.31975999999999999</c:v>
                </c:pt>
                <c:pt idx="18">
                  <c:v>0.31283000000000005</c:v>
                </c:pt>
                <c:pt idx="19">
                  <c:v>0.30624000000000001</c:v>
                </c:pt>
              </c:numCache>
            </c:numRef>
          </c:val>
        </c:ser>
        <c:ser>
          <c:idx val="1"/>
          <c:order val="1"/>
          <c:tx>
            <c:v>Бурение</c:v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'Сводные данные'!$C$339:$V$339</c:f>
              <c:numCache>
                <c:formatCode>General</c:formatCode>
                <c:ptCount val="2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</c:numCache>
            </c:numRef>
          </c:cat>
          <c:val>
            <c:numRef>
              <c:f>'Сводные данные'!$C$352:$V$352</c:f>
              <c:numCache>
                <c:formatCode>#,##0</c:formatCode>
                <c:ptCount val="20"/>
                <c:pt idx="0">
                  <c:v>0.18117000000000003</c:v>
                </c:pt>
                <c:pt idx="1">
                  <c:v>0.45251999999999998</c:v>
                </c:pt>
                <c:pt idx="2">
                  <c:v>0.65856999999999999</c:v>
                </c:pt>
                <c:pt idx="3">
                  <c:v>0.73032000000000008</c:v>
                </c:pt>
                <c:pt idx="4">
                  <c:v>0.78582999999999992</c:v>
                </c:pt>
                <c:pt idx="5">
                  <c:v>0.75966000000000011</c:v>
                </c:pt>
                <c:pt idx="6">
                  <c:v>0.7216800000000001</c:v>
                </c:pt>
                <c:pt idx="7">
                  <c:v>0.68367</c:v>
                </c:pt>
                <c:pt idx="8">
                  <c:v>0.65086000000000011</c:v>
                </c:pt>
                <c:pt idx="9">
                  <c:v>0.62064000000000008</c:v>
                </c:pt>
                <c:pt idx="10">
                  <c:v>0.59418000000000004</c:v>
                </c:pt>
                <c:pt idx="11">
                  <c:v>0.56620000000000004</c:v>
                </c:pt>
                <c:pt idx="12">
                  <c:v>0.5413</c:v>
                </c:pt>
                <c:pt idx="13">
                  <c:v>0.51764999999999994</c:v>
                </c:pt>
                <c:pt idx="14">
                  <c:v>0.49640999999999996</c:v>
                </c:pt>
                <c:pt idx="15">
                  <c:v>0.47330000000000005</c:v>
                </c:pt>
                <c:pt idx="16">
                  <c:v>0.45119000000000004</c:v>
                </c:pt>
                <c:pt idx="17">
                  <c:v>0.43040000000000006</c:v>
                </c:pt>
                <c:pt idx="18">
                  <c:v>0.41196000000000005</c:v>
                </c:pt>
                <c:pt idx="19">
                  <c:v>0.39160999999999996</c:v>
                </c:pt>
              </c:numCache>
            </c:numRef>
          </c:val>
        </c:ser>
        <c:ser>
          <c:idx val="2"/>
          <c:order val="2"/>
          <c:tx>
            <c:v>ЗБС</c:v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numRef>
              <c:f>'Сводные данные'!$C$339:$V$339</c:f>
              <c:numCache>
                <c:formatCode>General</c:formatCode>
                <c:ptCount val="2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</c:numCache>
            </c:numRef>
          </c:cat>
          <c:val>
            <c:numRef>
              <c:f>'Сводные данные'!$C$353:$V$353</c:f>
              <c:numCache>
                <c:formatCode>#,##0</c:formatCode>
                <c:ptCount val="20"/>
                <c:pt idx="0">
                  <c:v>4.4990000000000002E-2</c:v>
                </c:pt>
                <c:pt idx="1">
                  <c:v>0.11359</c:v>
                </c:pt>
                <c:pt idx="2">
                  <c:v>0.17042000000000002</c:v>
                </c:pt>
                <c:pt idx="3">
                  <c:v>0.25355</c:v>
                </c:pt>
                <c:pt idx="4">
                  <c:v>0.35760000000000003</c:v>
                </c:pt>
                <c:pt idx="5">
                  <c:v>0.43771000000000004</c:v>
                </c:pt>
                <c:pt idx="6">
                  <c:v>0.49657000000000001</c:v>
                </c:pt>
                <c:pt idx="7">
                  <c:v>0.5414500000000001</c:v>
                </c:pt>
                <c:pt idx="8">
                  <c:v>0.57742000000000004</c:v>
                </c:pt>
                <c:pt idx="9">
                  <c:v>0.60399000000000003</c:v>
                </c:pt>
                <c:pt idx="10">
                  <c:v>0.62458999999999998</c:v>
                </c:pt>
                <c:pt idx="11">
                  <c:v>0.63797999999999999</c:v>
                </c:pt>
                <c:pt idx="12">
                  <c:v>0.64785999999999988</c:v>
                </c:pt>
                <c:pt idx="13">
                  <c:v>0.64160000000000006</c:v>
                </c:pt>
                <c:pt idx="14">
                  <c:v>0.62623000000000006</c:v>
                </c:pt>
                <c:pt idx="15">
                  <c:v>0.60775999999999997</c:v>
                </c:pt>
                <c:pt idx="16">
                  <c:v>0.59556000000000009</c:v>
                </c:pt>
                <c:pt idx="17">
                  <c:v>0.56947000000000003</c:v>
                </c:pt>
                <c:pt idx="18">
                  <c:v>0.54154999999999998</c:v>
                </c:pt>
                <c:pt idx="19">
                  <c:v>0.53603000000000001</c:v>
                </c:pt>
              </c:numCache>
            </c:numRef>
          </c:val>
        </c:ser>
        <c:ser>
          <c:idx val="3"/>
          <c:order val="3"/>
          <c:tx>
            <c:v>ГРП</c:v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numRef>
              <c:f>'Сводные данные'!$C$339:$V$339</c:f>
              <c:numCache>
                <c:formatCode>General</c:formatCode>
                <c:ptCount val="2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</c:numCache>
            </c:numRef>
          </c:cat>
          <c:val>
            <c:numRef>
              <c:f>'Сводные данные'!$C$354:$V$354</c:f>
              <c:numCache>
                <c:formatCode>#,##0</c:formatCode>
                <c:ptCount val="20"/>
                <c:pt idx="0">
                  <c:v>5.1620000000000006E-2</c:v>
                </c:pt>
                <c:pt idx="1">
                  <c:v>0.13388999999999998</c:v>
                </c:pt>
                <c:pt idx="2">
                  <c:v>0.18962000000000001</c:v>
                </c:pt>
                <c:pt idx="3">
                  <c:v>0.24819999999999998</c:v>
                </c:pt>
                <c:pt idx="4">
                  <c:v>0.29411999999999999</c:v>
                </c:pt>
                <c:pt idx="5">
                  <c:v>0.30863999999999997</c:v>
                </c:pt>
                <c:pt idx="6">
                  <c:v>0.30716999999999994</c:v>
                </c:pt>
                <c:pt idx="7">
                  <c:v>0.28249999999999997</c:v>
                </c:pt>
                <c:pt idx="8">
                  <c:v>0.24684999999999999</c:v>
                </c:pt>
                <c:pt idx="9">
                  <c:v>0.23104999999999998</c:v>
                </c:pt>
                <c:pt idx="10">
                  <c:v>0.21206</c:v>
                </c:pt>
                <c:pt idx="11">
                  <c:v>0.19131999999999999</c:v>
                </c:pt>
                <c:pt idx="12">
                  <c:v>0.19228000000000001</c:v>
                </c:pt>
                <c:pt idx="13">
                  <c:v>0.19258</c:v>
                </c:pt>
                <c:pt idx="14">
                  <c:v>0.19244</c:v>
                </c:pt>
                <c:pt idx="15">
                  <c:v>0.18865000000000001</c:v>
                </c:pt>
                <c:pt idx="16">
                  <c:v>0.18500999999999998</c:v>
                </c:pt>
                <c:pt idx="17">
                  <c:v>0.18053999999999998</c:v>
                </c:pt>
                <c:pt idx="18">
                  <c:v>0.17713999999999999</c:v>
                </c:pt>
                <c:pt idx="19">
                  <c:v>0.17396999999999999</c:v>
                </c:pt>
              </c:numCache>
            </c:numRef>
          </c:val>
        </c:ser>
        <c:ser>
          <c:idx val="4"/>
          <c:order val="4"/>
          <c:tx>
            <c:v>Возвраты</c:v>
          </c:tx>
          <c:invertIfNegative val="0"/>
          <c:cat>
            <c:numRef>
              <c:f>'Сводные данные'!$C$339:$V$339</c:f>
              <c:numCache>
                <c:formatCode>General</c:formatCode>
                <c:ptCount val="2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</c:numCache>
            </c:numRef>
          </c:cat>
          <c:val>
            <c:numRef>
              <c:f>'Сводные данные'!$C$355:$V$355</c:f>
              <c:numCache>
                <c:formatCode>#,##0</c:formatCode>
                <c:ptCount val="20"/>
                <c:pt idx="0">
                  <c:v>1.7860000000000001E-2</c:v>
                </c:pt>
                <c:pt idx="1">
                  <c:v>3.6749999999999998E-2</c:v>
                </c:pt>
                <c:pt idx="2">
                  <c:v>5.0529999999999999E-2</c:v>
                </c:pt>
                <c:pt idx="3">
                  <c:v>6.2260000000000003E-2</c:v>
                </c:pt>
                <c:pt idx="4">
                  <c:v>7.0029999999999995E-2</c:v>
                </c:pt>
                <c:pt idx="5">
                  <c:v>7.125999999999999E-2</c:v>
                </c:pt>
                <c:pt idx="6">
                  <c:v>6.9330000000000003E-2</c:v>
                </c:pt>
                <c:pt idx="7">
                  <c:v>6.4689999999999998E-2</c:v>
                </c:pt>
                <c:pt idx="8">
                  <c:v>5.0949999999999995E-2</c:v>
                </c:pt>
                <c:pt idx="9">
                  <c:v>4.3810000000000002E-2</c:v>
                </c:pt>
                <c:pt idx="10">
                  <c:v>4.3299999999999998E-2</c:v>
                </c:pt>
                <c:pt idx="11">
                  <c:v>4.2810000000000001E-2</c:v>
                </c:pt>
                <c:pt idx="12">
                  <c:v>4.1110000000000001E-2</c:v>
                </c:pt>
                <c:pt idx="13">
                  <c:v>4.1049999999999996E-2</c:v>
                </c:pt>
                <c:pt idx="14">
                  <c:v>4.1149999999999999E-2</c:v>
                </c:pt>
                <c:pt idx="15">
                  <c:v>4.1049999999999996E-2</c:v>
                </c:pt>
                <c:pt idx="16">
                  <c:v>4.1049999999999996E-2</c:v>
                </c:pt>
                <c:pt idx="17">
                  <c:v>4.1049999999999996E-2</c:v>
                </c:pt>
                <c:pt idx="18">
                  <c:v>4.0289999999999999E-2</c:v>
                </c:pt>
                <c:pt idx="19">
                  <c:v>4.0469999999999999E-2</c:v>
                </c:pt>
              </c:numCache>
            </c:numRef>
          </c:val>
        </c:ser>
        <c:ser>
          <c:idx val="5"/>
          <c:order val="5"/>
          <c:tx>
            <c:strRef>
              <c:f>'Сводные данные'!$B$356</c:f>
              <c:strCache>
                <c:ptCount val="1"/>
                <c:pt idx="0">
                  <c:v>Прочие базовые проекты</c:v>
                </c:pt>
              </c:strCache>
            </c:strRef>
          </c:tx>
          <c:invertIfNegative val="0"/>
          <c:cat>
            <c:numRef>
              <c:f>'Сводные данные'!$C$339:$V$339</c:f>
              <c:numCache>
                <c:formatCode>General</c:formatCode>
                <c:ptCount val="2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</c:numCache>
            </c:numRef>
          </c:cat>
          <c:val>
            <c:numRef>
              <c:f>'Сводные данные'!$C$356:$V$356</c:f>
              <c:numCache>
                <c:formatCode>#,##0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6"/>
          <c:order val="6"/>
          <c:tx>
            <c:v>Рисковые 
проекты</c:v>
          </c:tx>
          <c:spPr>
            <a:solidFill>
              <a:srgbClr val="00B050"/>
            </a:solidFill>
          </c:spPr>
          <c:invertIfNegative val="0"/>
          <c:cat>
            <c:numRef>
              <c:f>'Сводные данные'!$C$339:$V$339</c:f>
              <c:numCache>
                <c:formatCode>General</c:formatCode>
                <c:ptCount val="2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</c:numCache>
            </c:numRef>
          </c:cat>
          <c:val>
            <c:numRef>
              <c:f>'Сводные данные'!$C$357:$V$357</c:f>
              <c:numCache>
                <c:formatCode>#,##0</c:formatCode>
                <c:ptCount val="20"/>
                <c:pt idx="0">
                  <c:v>1.349E-2</c:v>
                </c:pt>
                <c:pt idx="1">
                  <c:v>4.1640000000000003E-2</c:v>
                </c:pt>
                <c:pt idx="2">
                  <c:v>3.1280000000000002E-2</c:v>
                </c:pt>
                <c:pt idx="3">
                  <c:v>0.16726999999999997</c:v>
                </c:pt>
                <c:pt idx="4">
                  <c:v>0.54628999999999994</c:v>
                </c:pt>
                <c:pt idx="5">
                  <c:v>0.7271399999999999</c:v>
                </c:pt>
                <c:pt idx="6">
                  <c:v>0.93400000000000005</c:v>
                </c:pt>
                <c:pt idx="7">
                  <c:v>0.88508000000000009</c:v>
                </c:pt>
                <c:pt idx="8">
                  <c:v>0.80625000000000002</c:v>
                </c:pt>
                <c:pt idx="9">
                  <c:v>0.69808999999999988</c:v>
                </c:pt>
                <c:pt idx="10">
                  <c:v>0.60489999999999988</c:v>
                </c:pt>
                <c:pt idx="11">
                  <c:v>0.61427000000000009</c:v>
                </c:pt>
                <c:pt idx="12">
                  <c:v>0.52812999999999999</c:v>
                </c:pt>
                <c:pt idx="13">
                  <c:v>0.50578000000000001</c:v>
                </c:pt>
                <c:pt idx="14">
                  <c:v>0.36067000000000005</c:v>
                </c:pt>
                <c:pt idx="15">
                  <c:v>0.28123000000000004</c:v>
                </c:pt>
                <c:pt idx="16">
                  <c:v>0.21249000000000001</c:v>
                </c:pt>
                <c:pt idx="17">
                  <c:v>0.15468000000000004</c:v>
                </c:pt>
                <c:pt idx="18">
                  <c:v>0.11712</c:v>
                </c:pt>
                <c:pt idx="19">
                  <c:v>8.7440000000000018E-2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0924672"/>
        <c:axId val="62874176"/>
      </c:barChart>
      <c:catAx>
        <c:axId val="240924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62874176"/>
        <c:crosses val="autoZero"/>
        <c:auto val="1"/>
        <c:lblAlgn val="ctr"/>
        <c:lblOffset val="100"/>
        <c:noMultiLvlLbl val="0"/>
      </c:catAx>
      <c:valAx>
        <c:axId val="6287417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(млн. тонн)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4579105807190752E-2"/>
              <c:y val="0.31808278644395838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>
            <a:noFill/>
          </a:ln>
        </c:spPr>
        <c:crossAx val="240924672"/>
        <c:crosses val="autoZero"/>
        <c:crossBetween val="between"/>
      </c:valAx>
    </c:plotArea>
    <c:legend>
      <c:legendPos val="r"/>
      <c:legendEntry>
        <c:idx val="1"/>
        <c:delete val="1"/>
      </c:legendEntry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48088947291174E-2"/>
          <c:y val="2.6292709767181639E-2"/>
          <c:w val="0.91045191105270884"/>
          <c:h val="0.943529411764705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Sheet1!$B$1:$K$1</c:f>
              <c:numCache>
                <c:formatCode>General</c:formatCode>
                <c:ptCount val="10"/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25.536840000002901</c:v>
                </c:pt>
                <c:pt idx="1">
                  <c:v>37.800000000004303</c:v>
                </c:pt>
                <c:pt idx="2">
                  <c:v>48.960000000005564</c:v>
                </c:pt>
                <c:pt idx="3">
                  <c:v>58.880000000006689</c:v>
                </c:pt>
                <c:pt idx="4">
                  <c:v>38.500000000004377</c:v>
                </c:pt>
                <c:pt idx="5">
                  <c:v>18.900000000002148</c:v>
                </c:pt>
                <c:pt idx="6">
                  <c:v>91.760000000010422</c:v>
                </c:pt>
                <c:pt idx="7">
                  <c:v>160.95000000001826</c:v>
                </c:pt>
                <c:pt idx="8">
                  <c:v>240.95759208069282</c:v>
                </c:pt>
                <c:pt idx="9">
                  <c:v>108.56000000001234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Sheet1!$B$1:$K$1</c:f>
              <c:numCache>
                <c:formatCode>General</c:formatCode>
                <c:ptCount val="10"/>
              </c:numCache>
            </c:numRef>
          </c:cat>
          <c:val>
            <c:numRef>
              <c:f>Sheet1!$B$3:$K$3</c:f>
              <c:numCache>
                <c:formatCode>General</c:formatCode>
                <c:ptCount val="10"/>
                <c:pt idx="0">
                  <c:v>96.067160000010901</c:v>
                </c:pt>
                <c:pt idx="1">
                  <c:v>232.20000000002639</c:v>
                </c:pt>
                <c:pt idx="2">
                  <c:v>155.04000000001761</c:v>
                </c:pt>
                <c:pt idx="3">
                  <c:v>125.12000000001423</c:v>
                </c:pt>
                <c:pt idx="4">
                  <c:v>115.50000000001313</c:v>
                </c:pt>
                <c:pt idx="5">
                  <c:v>51.100000000005799</c:v>
                </c:pt>
                <c:pt idx="6">
                  <c:v>32.240000000003661</c:v>
                </c:pt>
                <c:pt idx="7">
                  <c:v>24.05000000000274</c:v>
                </c:pt>
                <c:pt idx="8">
                  <c:v>23.042407919337172</c:v>
                </c:pt>
                <c:pt idx="9">
                  <c:v>9.4400000000010618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100"/>
        <c:axId val="8705024"/>
        <c:axId val="125117568"/>
      </c:barChart>
      <c:catAx>
        <c:axId val="870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12511756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25117568"/>
        <c:scaling>
          <c:orientation val="minMax"/>
          <c:max val="3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8705024"/>
        <c:crosses val="autoZero"/>
        <c:crossBetween val="between"/>
        <c:majorUnit val="1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255813953488372E-2"/>
          <c:y val="4.3795620437956206E-2"/>
          <c:w val="0.95736434108527135"/>
          <c:h val="0.8832116788321168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""#,##0"%";""\-""#,##0"%"</c:formatCode>
                <c:ptCount val="3"/>
                <c:pt idx="0">
                  <c:v>43.000000000004889</c:v>
                </c:pt>
                <c:pt idx="1">
                  <c:v>64.000000000007276</c:v>
                </c:pt>
                <c:pt idx="2">
                  <c:v>76.00000000000864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57.000000000006487</c:v>
                </c:pt>
                <c:pt idx="1">
                  <c:v>36.000000000004093</c:v>
                </c:pt>
                <c:pt idx="2">
                  <c:v>24.000000000002728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8704512"/>
        <c:axId val="125119296"/>
      </c:barChart>
      <c:catAx>
        <c:axId val="870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12511929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25119296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8704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255813953488372E-2"/>
          <c:y val="4.3795620437956206E-2"/>
          <c:w val="0.95736434108527135"/>
          <c:h val="0.8832116788321168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""#,##0"%";""\-""#,##0"%"</c:formatCode>
                <c:ptCount val="3"/>
                <c:pt idx="0">
                  <c:v>43.000000000004889</c:v>
                </c:pt>
                <c:pt idx="1">
                  <c:v>64.000000000007276</c:v>
                </c:pt>
                <c:pt idx="2">
                  <c:v>76.00000000000864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57.000000000006487</c:v>
                </c:pt>
                <c:pt idx="1">
                  <c:v>36.000000000004093</c:v>
                </c:pt>
                <c:pt idx="2">
                  <c:v>24.000000000002728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33703424"/>
        <c:axId val="88268800"/>
      </c:barChart>
      <c:catAx>
        <c:axId val="3370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8826880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88268800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33703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255813953488372E-2"/>
          <c:y val="8.8173665303192872E-2"/>
          <c:w val="0.95736434108527135"/>
          <c:h val="0.842382185244454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Sheet1!$B$2:$E$2</c:f>
              <c:numCache>
                <c:formatCode>""#,##0"%";""\-""#,##0"%"</c:formatCode>
                <c:ptCount val="4"/>
                <c:pt idx="0">
                  <c:v>4.0000000000004547</c:v>
                </c:pt>
                <c:pt idx="1">
                  <c:v>13.000000000001478</c:v>
                </c:pt>
                <c:pt idx="2">
                  <c:v>35.000000000003979</c:v>
                </c:pt>
                <c:pt idx="3">
                  <c:v>42.000000000004775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96.000000000010914</c:v>
                </c:pt>
                <c:pt idx="1">
                  <c:v>87.000000000009891</c:v>
                </c:pt>
                <c:pt idx="2">
                  <c:v>65.00000000000739</c:v>
                </c:pt>
                <c:pt idx="3">
                  <c:v>58.000000000006601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3702400"/>
        <c:axId val="88272832"/>
      </c:barChart>
      <c:catAx>
        <c:axId val="3370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8827283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88272832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33702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255813953488372E-2"/>
          <c:y val="7.3268809903963186E-2"/>
          <c:w val="0.95736434108527135"/>
          <c:h val="0.8622156974659802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364D6E"/>
            </a:solidFill>
            <a:ln w="9525">
              <a:solidFill>
                <a:schemeClr val="tx1"/>
              </a:solidFill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0</c:v>
                </c:pt>
                <c:pt idx="1">
                  <c:v>7.0000000000007967</c:v>
                </c:pt>
                <c:pt idx="2">
                  <c:v>8.0000000000009095</c:v>
                </c:pt>
                <c:pt idx="3">
                  <c:v>10.000000000001137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00B0F0"/>
            </a:solidFill>
            <a:ln w="9525">
              <a:solidFill>
                <a:schemeClr val="tx1"/>
              </a:solidFill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3.0000000000003411</c:v>
                </c:pt>
                <c:pt idx="1">
                  <c:v>43.000000000004889</c:v>
                </c:pt>
                <c:pt idx="2">
                  <c:v>55.00000000000626</c:v>
                </c:pt>
                <c:pt idx="3">
                  <c:v>57.000000000006473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Sheet1!$B$4:$E$4</c:f>
              <c:numCache>
                <c:formatCode>""#,##0"%";""\-""#,##0"%"</c:formatCode>
                <c:ptCount val="4"/>
                <c:pt idx="0">
                  <c:v>97.000000000011028</c:v>
                </c:pt>
                <c:pt idx="1">
                  <c:v>50.000000000005684</c:v>
                </c:pt>
                <c:pt idx="2">
                  <c:v>37.000000000004206</c:v>
                </c:pt>
                <c:pt idx="3">
                  <c:v>33.000000000003759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3912320"/>
        <c:axId val="34897920"/>
      </c:barChart>
      <c:catAx>
        <c:axId val="3391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2700">
            <a:solidFill>
              <a:schemeClr val="tx1"/>
            </a:solidFill>
            <a:prstDash val="solid"/>
          </a:ln>
        </c:spPr>
        <c:crossAx val="3489792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4897920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one"/>
        <c:spPr>
          <a:ln w="9525">
            <a:noFill/>
          </a:ln>
        </c:spPr>
        <c:crossAx val="33912320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55631399317405E-2"/>
          <c:y val="3.5294117647058823E-2"/>
          <c:w val="0.94197952218430037"/>
          <c:h val="0.935294117647058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Pt>
            <c:idx val="3"/>
            <c:invertIfNegative val="0"/>
            <c:bubble3D val="0"/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300.00000000003411</c:v>
                </c:pt>
                <c:pt idx="1">
                  <c:v>800.00000000009095</c:v>
                </c:pt>
                <c:pt idx="2">
                  <c:v>1030.0000000001171</c:v>
                </c:pt>
                <c:pt idx="3">
                  <c:v>2000.0000000002274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3702912"/>
        <c:axId val="34901952"/>
      </c:barChart>
      <c:catAx>
        <c:axId val="337029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crossAx val="3490195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4901952"/>
        <c:scaling>
          <c:orientation val="minMax"/>
          <c:max val="200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33702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31416189008148"/>
          <c:y val="6.6919777777777772E-2"/>
          <c:w val="0.57687263359708085"/>
          <c:h val="0.7449342592592593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Данные_ННГ_Фил_МН!$AL$11</c:f>
              <c:strCache>
                <c:ptCount val="1"/>
                <c:pt idx="0">
                  <c:v>Нефть и ГК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700"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Данные_ННГ_Фил_МН!$AM$10:$AP$10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Данные_ННГ_Фил_МН!$AM$11:$AP$11</c:f>
              <c:numCache>
                <c:formatCode>0.0</c:formatCode>
                <c:ptCount val="4"/>
                <c:pt idx="0">
                  <c:v>8.0836420000411096</c:v>
                </c:pt>
                <c:pt idx="1">
                  <c:v>7.5248490000000006</c:v>
                </c:pt>
                <c:pt idx="2">
                  <c:v>6.9641139999999995</c:v>
                </c:pt>
                <c:pt idx="3">
                  <c:v>6.8529189999999991</c:v>
                </c:pt>
              </c:numCache>
            </c:numRef>
          </c:val>
        </c:ser>
        <c:ser>
          <c:idx val="1"/>
          <c:order val="1"/>
          <c:tx>
            <c:strRef>
              <c:f>Данные_ННГ_Фил_МН!$AL$12</c:f>
              <c:strCache>
                <c:ptCount val="1"/>
                <c:pt idx="0">
                  <c:v>Прочее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7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Данные_ННГ_Фил_МН!$AM$10:$AP$10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Данные_ННГ_Фил_МН!$AM$12:$AP$12</c:f>
              <c:numCache>
                <c:formatCode>0.0</c:formatCode>
                <c:ptCount val="4"/>
                <c:pt idx="0">
                  <c:v>1.012158647423169</c:v>
                </c:pt>
                <c:pt idx="1">
                  <c:v>2.0612720920000007</c:v>
                </c:pt>
                <c:pt idx="2">
                  <c:v>2.0874600909030008</c:v>
                </c:pt>
                <c:pt idx="3">
                  <c:v>2.3928187445910001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9658880"/>
        <c:axId val="88224832"/>
      </c:barChart>
      <c:catAx>
        <c:axId val="89658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8224832"/>
        <c:crosses val="autoZero"/>
        <c:auto val="1"/>
        <c:lblAlgn val="ctr"/>
        <c:lblOffset val="100"/>
        <c:noMultiLvlLbl val="0"/>
      </c:catAx>
      <c:valAx>
        <c:axId val="88224832"/>
        <c:scaling>
          <c:orientation val="minMax"/>
          <c:max val="10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lg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9658880"/>
        <c:crosses val="autoZero"/>
        <c:crossBetween val="between"/>
        <c:majorUnit val="5"/>
      </c:valAx>
    </c:plotArea>
    <c:legend>
      <c:legendPos val="b"/>
      <c:layout>
        <c:manualLayout>
          <c:xMode val="edge"/>
          <c:yMode val="edge"/>
          <c:x val="0.22672962962962961"/>
          <c:y val="0.79994938271604943"/>
          <c:w val="0.54563827160493839"/>
          <c:h val="0.12581049382716056"/>
        </c:manualLayout>
      </c:layout>
      <c:overlay val="0"/>
      <c:txPr>
        <a:bodyPr/>
        <a:lstStyle/>
        <a:p>
          <a:pPr>
            <a:defRPr sz="800" b="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277283950617283"/>
          <c:y val="7.3345370370370366E-2"/>
          <c:w val="0.55561111111111117"/>
          <c:h val="0.75343611111111108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Данные_ННГ_Фил_МН!$L$12</c:f>
              <c:strCache>
                <c:ptCount val="1"/>
                <c:pt idx="0">
                  <c:v>Горизонтальные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0"/>
                      <a:t>32</a:t>
                    </a:r>
                  </a:p>
                  <a:p>
                    <a:r>
                      <a:rPr lang="en-US" b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0"/>
                      <a:t>26</a:t>
                    </a:r>
                  </a:p>
                  <a:p>
                    <a:r>
                      <a:rPr lang="en-US" b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0"/>
                      <a:t>29</a:t>
                    </a:r>
                  </a:p>
                  <a:p>
                    <a:r>
                      <a:rPr lang="en-US" b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0"/>
                      <a:t>79</a:t>
                    </a:r>
                  </a:p>
                  <a:p>
                    <a:r>
                      <a:rPr lang="en-US" b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700"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Данные_ННГ_Фил_МН!$M$10:$P$10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Данные_ННГ_Фил_МН!$M$12:$P$12</c:f>
              <c:numCache>
                <c:formatCode>General</c:formatCode>
                <c:ptCount val="4"/>
                <c:pt idx="0">
                  <c:v>21</c:v>
                </c:pt>
                <c:pt idx="1">
                  <c:v>22</c:v>
                </c:pt>
                <c:pt idx="2">
                  <c:v>27</c:v>
                </c:pt>
                <c:pt idx="3">
                  <c:v>85</c:v>
                </c:pt>
              </c:numCache>
            </c:numRef>
          </c:val>
        </c:ser>
        <c:ser>
          <c:idx val="0"/>
          <c:order val="1"/>
          <c:tx>
            <c:strRef>
              <c:f>Данные_ННГ_Фил_МН!$L$11</c:f>
              <c:strCache>
                <c:ptCount val="1"/>
                <c:pt idx="0">
                  <c:v>Наклонно-направленные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Данные_ННГ_Фил_МН!$M$10:$P$10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Данные_ННГ_Фил_МН!$M$11:$P$11</c:f>
              <c:numCache>
                <c:formatCode>General</c:formatCode>
                <c:ptCount val="4"/>
                <c:pt idx="0">
                  <c:v>45</c:v>
                </c:pt>
                <c:pt idx="1">
                  <c:v>63</c:v>
                </c:pt>
                <c:pt idx="2">
                  <c:v>66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9659392"/>
        <c:axId val="88227136"/>
      </c:barChart>
      <c:catAx>
        <c:axId val="896593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8227136"/>
        <c:crosses val="autoZero"/>
        <c:auto val="1"/>
        <c:lblAlgn val="ctr"/>
        <c:lblOffset val="100"/>
        <c:noMultiLvlLbl val="0"/>
      </c:catAx>
      <c:valAx>
        <c:axId val="88227136"/>
        <c:scaling>
          <c:orientation val="minMax"/>
          <c:max val="150"/>
          <c:min val="0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lg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9659392"/>
        <c:crosses val="autoZero"/>
        <c:crossBetween val="between"/>
        <c:majorUnit val="50"/>
      </c:valAx>
    </c:plotArea>
    <c:legend>
      <c:legendPos val="b"/>
      <c:layout>
        <c:manualLayout>
          <c:xMode val="edge"/>
          <c:yMode val="edge"/>
          <c:x val="0.17185308641975308"/>
          <c:y val="0.82009691358024694"/>
          <c:w val="0.82814691358024695"/>
          <c:h val="0.12408580246913584"/>
        </c:manualLayout>
      </c:layout>
      <c:overlay val="0"/>
      <c:txPr>
        <a:bodyPr/>
        <a:lstStyle/>
        <a:p>
          <a:pPr>
            <a:defRPr sz="800" b="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B66ED-47A8-4DFF-B304-AF321E597F15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EE776-ED49-4D58-9947-897FE817B9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510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972B1-184A-4B1D-8A19-8CE3303A33DA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B38AA-6CC1-4859-AFCC-434B2CE1B8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54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lang="ru-RU" u="sng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создания презентации</a:t>
            </a:r>
            <a:r>
              <a:rPr lang="en-US" u="sng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u="sng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пожалуйста, внимательно изучите инструкцию.</a:t>
            </a:r>
            <a:r>
              <a:rPr lang="en-US" u="sng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u="sng" baseline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aseline="0" dirty="0" smtClean="0">
                <a:latin typeface="Arial" pitchFamily="34" charset="0"/>
                <a:cs typeface="Arial" pitchFamily="34" charset="0"/>
              </a:rPr>
              <a:t>Для добавления слайдов нажмите кнопку «Создать слайд» и в выпадающем </a:t>
            </a:r>
            <a:r>
              <a:rPr lang="ru-RU" baseline="0" smtClean="0">
                <a:latin typeface="Arial" pitchFamily="34" charset="0"/>
                <a:cs typeface="Arial" pitchFamily="34" charset="0"/>
              </a:rPr>
              <a:t>меню выберите </a:t>
            </a:r>
            <a:r>
              <a:rPr lang="ru-RU" baseline="0" dirty="0" smtClean="0">
                <a:latin typeface="Arial" pitchFamily="34" charset="0"/>
                <a:cs typeface="Arial" pitchFamily="34" charset="0"/>
              </a:rPr>
              <a:t>необходимый.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/>
              <a:t>Примечание:</a:t>
            </a:r>
            <a:r>
              <a:rPr lang="ru-RU" sz="1200" baseline="0" dirty="0" smtClean="0"/>
              <a:t> </a:t>
            </a:r>
            <a:r>
              <a:rPr lang="ru-RU" sz="1200" u="none" baseline="0" dirty="0" smtClean="0"/>
              <a:t>После начала работы удалите эту заметку!</a:t>
            </a:r>
            <a:endParaRPr lang="ru-RU" sz="1200" u="none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B38AA-6CC1-4859-AFCC-434B2CE1B834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B38AA-6CC1-4859-AFCC-434B2CE1B834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69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124743"/>
            <a:ext cx="8424936" cy="5040561"/>
          </a:xfrm>
          <a:prstGeom prst="rect">
            <a:avLst/>
          </a:prstGeom>
        </p:spPr>
        <p:txBody>
          <a:bodyPr numCol="2" spcCol="36000"/>
          <a:lstStyle>
            <a:lvl1pPr marL="266700" indent="-266700">
              <a:spcBef>
                <a:spcPts val="0"/>
              </a:spcBef>
              <a:buFont typeface="+mj-lt"/>
              <a:buAutoNum type="arabicPeriod"/>
              <a:defRPr sz="1800">
                <a:solidFill>
                  <a:srgbClr val="0070C0"/>
                </a:solidFill>
              </a:defRPr>
            </a:lvl1pPr>
            <a:lvl2pPr marL="266700" indent="-177800">
              <a:spcBef>
                <a:spcPts val="0"/>
              </a:spcBef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ru-RU" dirty="0" smtClean="0"/>
              <a:t>Раздел</a:t>
            </a:r>
          </a:p>
          <a:p>
            <a:pPr lvl="1"/>
            <a:r>
              <a:rPr lang="ru-RU" dirty="0" smtClean="0"/>
              <a:t>Глава 1</a:t>
            </a:r>
          </a:p>
          <a:p>
            <a:pPr lvl="1"/>
            <a:r>
              <a:rPr lang="ru-RU" dirty="0" smtClean="0"/>
              <a:t>Глава 2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23528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содержание</a:t>
            </a:r>
            <a:endParaRPr kumimoji="0" lang="ru-RU" sz="2000" b="0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9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28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63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71600" y="2780928"/>
            <a:ext cx="7272808" cy="792088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24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44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текстом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8" y="345058"/>
            <a:ext cx="7488832" cy="63567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575050" y="1052736"/>
            <a:ext cx="5173414" cy="507342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 baseline="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 baseline="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 baseline="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 baseline="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12 до 16пт)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23528" y="1052736"/>
            <a:ext cx="3141986" cy="50734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 (можно применять шрифт размером от 12 до 16пт)</a:t>
            </a:r>
          </a:p>
        </p:txBody>
      </p:sp>
    </p:spTree>
    <p:extLst>
      <p:ext uri="{BB962C8B-B14F-4D97-AF65-F5344CB8AC3E}">
        <p14:creationId xmlns:p14="http://schemas.microsoft.com/office/powerpoint/2010/main" val="480371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9" y="4869160"/>
            <a:ext cx="8424936" cy="498178"/>
          </a:xfrm>
          <a:prstGeom prst="rect">
            <a:avLst/>
          </a:prstGeom>
        </p:spPr>
        <p:txBody>
          <a:bodyPr anchor="b"/>
          <a:lstStyle>
            <a:lvl1pPr algn="l">
              <a:defRPr sz="1600" b="1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Текст (можно применять шрифт размером от 12 до 16пт)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323529" y="5367338"/>
            <a:ext cx="8424936" cy="8048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Текст (можно применять шрифт размером от 12 до 16пт)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33375"/>
            <a:ext cx="7488832" cy="71936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00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1" hasCustomPrompt="1"/>
          </p:nvPr>
        </p:nvSpPr>
        <p:spPr>
          <a:xfrm>
            <a:off x="323528" y="1196752"/>
            <a:ext cx="8424936" cy="3527425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922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971600" y="2852936"/>
            <a:ext cx="7272808" cy="50405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all" baseline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024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72000" y="3644900"/>
            <a:ext cx="4284663" cy="1801900"/>
          </a:xfrm>
        </p:spPr>
        <p:txBody>
          <a:bodyPr anchor="t">
            <a:noAutofit/>
          </a:bodyPr>
          <a:lstStyle>
            <a:lvl1pPr>
              <a:defRPr sz="1600" cap="none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Введите название презентации</a:t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оставайтесь в пределах области)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8" y="6129705"/>
            <a:ext cx="3924612" cy="180000"/>
          </a:xfrm>
        </p:spPr>
        <p:txBody>
          <a:bodyPr anchor="b">
            <a:noAutofit/>
          </a:bodyPr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Введите дату</a:t>
            </a:r>
            <a:endParaRPr lang="ru-RU" dirty="0"/>
          </a:p>
        </p:txBody>
      </p:sp>
      <p:grpSp>
        <p:nvGrpSpPr>
          <p:cNvPr id="7" name="TitleLogoRus"/>
          <p:cNvGrpSpPr>
            <a:grpSpLocks noChangeAspect="1"/>
          </p:cNvGrpSpPr>
          <p:nvPr/>
        </p:nvGrpSpPr>
        <p:grpSpPr bwMode="auto">
          <a:xfrm>
            <a:off x="7895863" y="5860720"/>
            <a:ext cx="957932" cy="452631"/>
            <a:chOff x="264" y="1159"/>
            <a:chExt cx="3492" cy="165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  <p:sp>
          <p:nvSpPr>
            <p:cNvPr id="1024" name="Freeform 29"/>
            <p:cNvSpPr>
              <a:spLocks/>
            </p:cNvSpPr>
            <p:nvPr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rgbClr val="3C3C3C"/>
                </a:solidFill>
              </a:endParaRPr>
            </a:p>
          </p:txBody>
        </p:sp>
      </p:grpSp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7879606" y="5873922"/>
            <a:ext cx="97418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5940871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5752038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563205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055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38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21" name="ContentsTitle5"/>
          <p:cNvSpPr txBox="1"/>
          <p:nvPr/>
        </p:nvSpPr>
        <p:spPr>
          <a:xfrm>
            <a:off x="641276" y="2628856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24" name="line5"/>
          <p:cNvCxnSpPr/>
          <p:nvPr/>
        </p:nvCxnSpPr>
        <p:spPr>
          <a:xfrm>
            <a:off x="297656" y="289197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sNumber5"/>
          <p:cNvSpPr txBox="1"/>
          <p:nvPr/>
        </p:nvSpPr>
        <p:spPr>
          <a:xfrm>
            <a:off x="287524" y="249104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5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13" name="ContentsTitle3"/>
          <p:cNvSpPr txBox="1"/>
          <p:nvPr/>
        </p:nvSpPr>
        <p:spPr>
          <a:xfrm>
            <a:off x="641276" y="196495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6" name="line3"/>
          <p:cNvCxnSpPr/>
          <p:nvPr/>
        </p:nvCxnSpPr>
        <p:spPr>
          <a:xfrm>
            <a:off x="297656" y="220136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sNumber3"/>
          <p:cNvSpPr txBox="1"/>
          <p:nvPr/>
        </p:nvSpPr>
        <p:spPr>
          <a:xfrm>
            <a:off x="287524" y="18144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3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17" name="ContentsTitle4"/>
          <p:cNvSpPr txBox="1"/>
          <p:nvPr/>
        </p:nvSpPr>
        <p:spPr>
          <a:xfrm>
            <a:off x="641276" y="2298492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20" name="line4"/>
          <p:cNvCxnSpPr/>
          <p:nvPr/>
        </p:nvCxnSpPr>
        <p:spPr>
          <a:xfrm>
            <a:off x="297656" y="254667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sNumber4"/>
          <p:cNvSpPr txBox="1"/>
          <p:nvPr/>
        </p:nvSpPr>
        <p:spPr>
          <a:xfrm>
            <a:off x="287524" y="215432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4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4" name="ContentsTitle1"/>
          <p:cNvSpPr txBox="1"/>
          <p:nvPr/>
        </p:nvSpPr>
        <p:spPr>
          <a:xfrm>
            <a:off x="641276" y="127882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 smtClean="0"/>
              <a:t>Название раздела</a:t>
            </a:r>
          </a:p>
        </p:txBody>
      </p:sp>
      <p:cxnSp>
        <p:nvCxnSpPr>
          <p:cNvPr id="8" name="line1"/>
          <p:cNvCxnSpPr/>
          <p:nvPr/>
        </p:nvCxnSpPr>
        <p:spPr>
          <a:xfrm>
            <a:off x="297656" y="151075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sNumber1"/>
          <p:cNvSpPr txBox="1"/>
          <p:nvPr/>
        </p:nvSpPr>
        <p:spPr>
          <a:xfrm>
            <a:off x="287524" y="111561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5" name="ContentsTitle6"/>
          <p:cNvSpPr txBox="1"/>
          <p:nvPr/>
        </p:nvSpPr>
        <p:spPr>
          <a:xfrm>
            <a:off x="641276" y="29618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28" name="line6"/>
          <p:cNvCxnSpPr/>
          <p:nvPr/>
        </p:nvCxnSpPr>
        <p:spPr>
          <a:xfrm>
            <a:off x="297656" y="323728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sNumber6"/>
          <p:cNvSpPr txBox="1"/>
          <p:nvPr/>
        </p:nvSpPr>
        <p:spPr>
          <a:xfrm>
            <a:off x="287524" y="283035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6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9" name="ContentsTitle2"/>
          <p:cNvSpPr txBox="1"/>
          <p:nvPr/>
        </p:nvSpPr>
        <p:spPr>
          <a:xfrm>
            <a:off x="641276" y="1625065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</a:t>
            </a:r>
            <a:r>
              <a:rPr lang="ru-RU" sz="1600" dirty="0" smtClean="0"/>
              <a:t>раздела</a:t>
            </a:r>
            <a:endParaRPr lang="ru-RU" sz="1600" dirty="0"/>
          </a:p>
        </p:txBody>
      </p:sp>
      <p:cxnSp>
        <p:nvCxnSpPr>
          <p:cNvPr id="12" name="line2"/>
          <p:cNvCxnSpPr/>
          <p:nvPr/>
        </p:nvCxnSpPr>
        <p:spPr>
          <a:xfrm>
            <a:off x="297656" y="185606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sNumber2"/>
          <p:cNvSpPr txBox="1"/>
          <p:nvPr/>
        </p:nvSpPr>
        <p:spPr>
          <a:xfrm>
            <a:off x="287524" y="146820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2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sp>
        <p:nvSpPr>
          <p:cNvPr id="29" name="ContentsTitle7"/>
          <p:cNvSpPr txBox="1"/>
          <p:nvPr/>
        </p:nvSpPr>
        <p:spPr>
          <a:xfrm>
            <a:off x="641276" y="3310651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sp>
        <p:nvSpPr>
          <p:cNvPr id="31" name="ContentsNumber7"/>
          <p:cNvSpPr txBox="1"/>
          <p:nvPr/>
        </p:nvSpPr>
        <p:spPr>
          <a:xfrm>
            <a:off x="287524" y="31601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7</a:t>
            </a:r>
            <a:endParaRPr lang="ru-RU" sz="1800" dirty="0" smtClean="0">
              <a:solidFill>
                <a:schemeClr val="bg2"/>
              </a:solidFill>
            </a:endParaRPr>
          </a:p>
        </p:txBody>
      </p:sp>
      <p:cxnSp>
        <p:nvCxnSpPr>
          <p:cNvPr id="32" name="line7"/>
          <p:cNvCxnSpPr/>
          <p:nvPr/>
        </p:nvCxnSpPr>
        <p:spPr>
          <a:xfrm>
            <a:off x="297656" y="358259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sTitle8"/>
          <p:cNvSpPr txBox="1"/>
          <p:nvPr/>
        </p:nvSpPr>
        <p:spPr>
          <a:xfrm>
            <a:off x="641276" y="365053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50" name="line8"/>
          <p:cNvCxnSpPr/>
          <p:nvPr/>
        </p:nvCxnSpPr>
        <p:spPr>
          <a:xfrm>
            <a:off x="297656" y="392789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sNumber8"/>
          <p:cNvSpPr txBox="1"/>
          <p:nvPr/>
        </p:nvSpPr>
        <p:spPr>
          <a:xfrm>
            <a:off x="287524" y="350002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62" name="ContentsTitle13"/>
          <p:cNvSpPr txBox="1"/>
          <p:nvPr/>
        </p:nvSpPr>
        <p:spPr>
          <a:xfrm>
            <a:off x="649288" y="541347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63" name="line13"/>
          <p:cNvCxnSpPr/>
          <p:nvPr/>
        </p:nvCxnSpPr>
        <p:spPr>
          <a:xfrm>
            <a:off x="297656" y="565442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sNumber13"/>
          <p:cNvSpPr txBox="1"/>
          <p:nvPr/>
        </p:nvSpPr>
        <p:spPr>
          <a:xfrm>
            <a:off x="287524" y="526296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66" name="ContentsTitle11"/>
          <p:cNvSpPr txBox="1"/>
          <p:nvPr/>
        </p:nvSpPr>
        <p:spPr>
          <a:xfrm>
            <a:off x="649288" y="472734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67" name="line11"/>
          <p:cNvCxnSpPr/>
          <p:nvPr/>
        </p:nvCxnSpPr>
        <p:spPr>
          <a:xfrm>
            <a:off x="297656" y="496381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sNumber11"/>
          <p:cNvSpPr txBox="1"/>
          <p:nvPr/>
        </p:nvSpPr>
        <p:spPr>
          <a:xfrm>
            <a:off x="287524" y="4564134"/>
            <a:ext cx="239361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70" name="ContentsTitle15"/>
          <p:cNvSpPr txBox="1"/>
          <p:nvPr/>
        </p:nvSpPr>
        <p:spPr>
          <a:xfrm>
            <a:off x="649288" y="609959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71" name="line15"/>
          <p:cNvCxnSpPr/>
          <p:nvPr/>
        </p:nvCxnSpPr>
        <p:spPr>
          <a:xfrm>
            <a:off x="297656" y="634503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sNumber15"/>
          <p:cNvSpPr txBox="1"/>
          <p:nvPr/>
        </p:nvSpPr>
        <p:spPr>
          <a:xfrm>
            <a:off x="287524" y="5936386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15</a:t>
            </a:r>
          </a:p>
        </p:txBody>
      </p:sp>
      <p:sp>
        <p:nvSpPr>
          <p:cNvPr id="74" name="ContentsTitle12"/>
          <p:cNvSpPr txBox="1"/>
          <p:nvPr/>
        </p:nvSpPr>
        <p:spPr>
          <a:xfrm>
            <a:off x="649288" y="507358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75" name="line12"/>
          <p:cNvCxnSpPr/>
          <p:nvPr/>
        </p:nvCxnSpPr>
        <p:spPr>
          <a:xfrm>
            <a:off x="297656" y="530912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sNumber12"/>
          <p:cNvSpPr txBox="1"/>
          <p:nvPr/>
        </p:nvSpPr>
        <p:spPr>
          <a:xfrm>
            <a:off x="287524" y="4916722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78" name="ContentsTitle9"/>
          <p:cNvSpPr txBox="1"/>
          <p:nvPr/>
        </p:nvSpPr>
        <p:spPr>
          <a:xfrm>
            <a:off x="649288" y="401582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 smtClean="0"/>
              <a:t>Название раздела</a:t>
            </a:r>
          </a:p>
        </p:txBody>
      </p:sp>
      <p:cxnSp>
        <p:nvCxnSpPr>
          <p:cNvPr id="79" name="line9"/>
          <p:cNvCxnSpPr/>
          <p:nvPr/>
        </p:nvCxnSpPr>
        <p:spPr>
          <a:xfrm>
            <a:off x="297656" y="427320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ontentsNumber9"/>
          <p:cNvSpPr txBox="1"/>
          <p:nvPr/>
        </p:nvSpPr>
        <p:spPr>
          <a:xfrm>
            <a:off x="287524" y="383991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82" name="ContentsTitle14"/>
          <p:cNvSpPr txBox="1"/>
          <p:nvPr/>
        </p:nvSpPr>
        <p:spPr>
          <a:xfrm>
            <a:off x="649288" y="57470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83" name="line14"/>
          <p:cNvCxnSpPr/>
          <p:nvPr/>
        </p:nvCxnSpPr>
        <p:spPr>
          <a:xfrm>
            <a:off x="297656" y="599973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sNumber14"/>
          <p:cNvSpPr txBox="1"/>
          <p:nvPr/>
        </p:nvSpPr>
        <p:spPr>
          <a:xfrm>
            <a:off x="287524" y="560285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86" name="ContentsTitle10"/>
          <p:cNvSpPr txBox="1"/>
          <p:nvPr/>
        </p:nvSpPr>
        <p:spPr>
          <a:xfrm>
            <a:off x="649288" y="4374760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</a:t>
            </a:r>
            <a:r>
              <a:rPr lang="ru-RU" sz="1600" dirty="0" smtClean="0"/>
              <a:t>раздела</a:t>
            </a:r>
            <a:endParaRPr lang="ru-RU" sz="1600" dirty="0"/>
          </a:p>
        </p:txBody>
      </p:sp>
      <p:cxnSp>
        <p:nvCxnSpPr>
          <p:cNvPr id="87" name="line10"/>
          <p:cNvCxnSpPr/>
          <p:nvPr/>
        </p:nvCxnSpPr>
        <p:spPr>
          <a:xfrm>
            <a:off x="297656" y="461850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sNumber10"/>
          <p:cNvSpPr txBox="1"/>
          <p:nvPr/>
        </p:nvSpPr>
        <p:spPr>
          <a:xfrm>
            <a:off x="287524" y="4205197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85" name="Number1"/>
          <p:cNvSpPr txBox="1"/>
          <p:nvPr/>
        </p:nvSpPr>
        <p:spPr>
          <a:xfrm>
            <a:off x="8460432" y="115465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9" name="Number2"/>
          <p:cNvSpPr txBox="1"/>
          <p:nvPr/>
        </p:nvSpPr>
        <p:spPr>
          <a:xfrm>
            <a:off x="8460432" y="149931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0" name="Number3"/>
          <p:cNvSpPr txBox="1"/>
          <p:nvPr/>
        </p:nvSpPr>
        <p:spPr>
          <a:xfrm>
            <a:off x="8460432" y="184398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1" name="Number5"/>
          <p:cNvSpPr txBox="1"/>
          <p:nvPr/>
        </p:nvSpPr>
        <p:spPr>
          <a:xfrm>
            <a:off x="8460432" y="25333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2" name="Number6"/>
          <p:cNvSpPr txBox="1"/>
          <p:nvPr/>
        </p:nvSpPr>
        <p:spPr>
          <a:xfrm>
            <a:off x="8460432" y="287796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3" name="Number7"/>
          <p:cNvSpPr txBox="1"/>
          <p:nvPr/>
        </p:nvSpPr>
        <p:spPr>
          <a:xfrm>
            <a:off x="8460432" y="322263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4" name="Number8"/>
          <p:cNvSpPr txBox="1"/>
          <p:nvPr/>
        </p:nvSpPr>
        <p:spPr>
          <a:xfrm>
            <a:off x="8460432" y="356729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5" name="Number4"/>
          <p:cNvSpPr txBox="1"/>
          <p:nvPr/>
        </p:nvSpPr>
        <p:spPr>
          <a:xfrm>
            <a:off x="8460432" y="2188643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6" name="Number9"/>
          <p:cNvSpPr txBox="1"/>
          <p:nvPr/>
        </p:nvSpPr>
        <p:spPr>
          <a:xfrm>
            <a:off x="8460432" y="391195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7" name="Number10"/>
          <p:cNvSpPr txBox="1"/>
          <p:nvPr/>
        </p:nvSpPr>
        <p:spPr>
          <a:xfrm>
            <a:off x="8460432" y="425662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8" name="Number11"/>
          <p:cNvSpPr txBox="1"/>
          <p:nvPr/>
        </p:nvSpPr>
        <p:spPr>
          <a:xfrm>
            <a:off x="8460432" y="460128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9" name="Number12"/>
          <p:cNvSpPr txBox="1"/>
          <p:nvPr/>
        </p:nvSpPr>
        <p:spPr>
          <a:xfrm>
            <a:off x="8460432" y="4945944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0" name="Number13"/>
          <p:cNvSpPr txBox="1"/>
          <p:nvPr/>
        </p:nvSpPr>
        <p:spPr>
          <a:xfrm>
            <a:off x="8460432" y="52906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1" name="Number14"/>
          <p:cNvSpPr txBox="1"/>
          <p:nvPr/>
        </p:nvSpPr>
        <p:spPr>
          <a:xfrm>
            <a:off x="8460432" y="563526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2" name="Number15"/>
          <p:cNvSpPr txBox="1"/>
          <p:nvPr/>
        </p:nvSpPr>
        <p:spPr>
          <a:xfrm>
            <a:off x="8460432" y="597993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 smtClean="0">
                <a:solidFill>
                  <a:schemeClr val="bg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52648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2611512"/>
            <a:ext cx="8569325" cy="610499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cxnSp>
        <p:nvCxnSpPr>
          <p:cNvPr id="4" name="Прямая соединительная линия 7"/>
          <p:cNvCxnSpPr/>
          <p:nvPr/>
        </p:nvCxnSpPr>
        <p:spPr>
          <a:xfrm>
            <a:off x="297656" y="3429000"/>
            <a:ext cx="855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0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7" y="3644900"/>
            <a:ext cx="8569325" cy="2684463"/>
          </a:xfrm>
        </p:spPr>
        <p:txBody>
          <a:bodyPr anchor="t">
            <a:noAutofit/>
          </a:bodyPr>
          <a:lstStyle>
            <a:lvl1pPr marL="0" indent="0" algn="l">
              <a:spcBef>
                <a:spcPts val="9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 Введите текст</a:t>
            </a:r>
            <a:endParaRPr lang="ru-RU" dirty="0"/>
          </a:p>
        </p:txBody>
      </p:sp>
      <p:sp>
        <p:nvSpPr>
          <p:cNvPr id="11" name="LogoRus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1000" noProof="0" dirty="0" smtClean="0">
                <a:solidFill>
                  <a:schemeClr val="bg2"/>
                </a:solidFill>
              </a:rPr>
              <a:t>Газпром нефть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14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 smtClean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 smtClean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 smtClean="0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9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ru-RU" sz="1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65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1268412"/>
            <a:ext cx="8569325" cy="1584507"/>
          </a:xfrm>
        </p:spPr>
        <p:txBody>
          <a:bodyPr>
            <a:noAutofit/>
          </a:bodyPr>
          <a:lstStyle>
            <a:lvl1pPr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cxnSp>
        <p:nvCxnSpPr>
          <p:cNvPr id="6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0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8" y="2924930"/>
            <a:ext cx="8569325" cy="3404433"/>
          </a:xfrm>
        </p:spPr>
        <p:txBody>
          <a:bodyPr vert="horz" lIns="0" tIns="0" rIns="0" bIns="0" rtlCol="0">
            <a:noAutofit/>
          </a:bodyPr>
          <a:lstStyle>
            <a:lvl1pPr>
              <a:defRPr lang="ru-RU" b="0" dirty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LogoRus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1000" noProof="0" dirty="0" smtClean="0">
                <a:solidFill>
                  <a:schemeClr val="bg2"/>
                </a:solidFill>
              </a:rPr>
              <a:t>Газпром нефть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11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 smtClean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 smtClean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 smtClean="0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8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ru-RU" sz="1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6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4"/>
            <a:ext cx="8424936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266700" indent="-2667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4445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6223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901700" indent="-1778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 или Текст (можно применять шрифт размером от 1</a:t>
            </a:r>
            <a:r>
              <a:rPr lang="en-US" dirty="0" smtClean="0"/>
              <a:t>2</a:t>
            </a:r>
            <a:r>
              <a:rPr lang="ru-RU" dirty="0" smtClean="0"/>
              <a:t> до 1</a:t>
            </a:r>
            <a:r>
              <a:rPr lang="en-US" dirty="0" smtClean="0"/>
              <a:t>6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28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3"/>
            <a:ext cx="8569324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46798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287339" y="1268413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3"/>
          </p:nvPr>
        </p:nvSpPr>
        <p:spPr>
          <a:xfrm>
            <a:off x="4679952" y="1268413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5246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3"/>
            <a:ext cx="8569324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3"/>
          </p:nvPr>
        </p:nvSpPr>
        <p:spPr>
          <a:xfrm>
            <a:off x="287339" y="3894137"/>
            <a:ext cx="8569324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12957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4797425"/>
            <a:ext cx="8569325" cy="1531938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b="0"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3"/>
            <a:ext cx="8569324" cy="284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12957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2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4679952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679952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57324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8" y="188640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5"/>
          </p:nvPr>
        </p:nvSpPr>
        <p:spPr>
          <a:xfrm>
            <a:off x="287338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670945" y="1268412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13872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8" y="188640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6156325" y="1268412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7338" y="1268412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3221831" y="1268412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75001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87338" y="188640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46709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287338" y="3897311"/>
            <a:ext cx="8569325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3519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87338" y="1268412"/>
            <a:ext cx="8569325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/>
          </p:nvPr>
        </p:nvSpPr>
        <p:spPr>
          <a:xfrm>
            <a:off x="287338" y="3904796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6"/>
          </p:nvPr>
        </p:nvSpPr>
        <p:spPr>
          <a:xfrm>
            <a:off x="4670945" y="3904796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3119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8" y="3933825"/>
            <a:ext cx="4176713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7"/>
          </p:nvPr>
        </p:nvSpPr>
        <p:spPr>
          <a:xfrm>
            <a:off x="4679950" y="3933825"/>
            <a:ext cx="4176713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46709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040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,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5"/>
            <a:ext cx="8424936" cy="439248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44500" indent="-2667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6223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901700" indent="-2794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1079500" indent="-1778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28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5589241"/>
            <a:ext cx="8424936" cy="576063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  <a:lvl2pPr>
              <a:defRPr sz="1200" cap="none" baseline="0">
                <a:solidFill>
                  <a:schemeClr val="tx1"/>
                </a:solidFill>
              </a:defRPr>
            </a:lvl2pPr>
            <a:lvl3pPr>
              <a:defRPr sz="1200" cap="none" baseline="0">
                <a:solidFill>
                  <a:schemeClr val="tx1"/>
                </a:solidFill>
              </a:defRPr>
            </a:lvl3pPr>
            <a:lvl4pPr>
              <a:defRPr sz="1200" cap="none" baseline="0">
                <a:solidFill>
                  <a:schemeClr val="tx1"/>
                </a:solidFill>
              </a:defRPr>
            </a:lvl4pPr>
            <a:lvl5pPr>
              <a:defRPr sz="12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(можно применять шрифт размером  12пт)</a:t>
            </a:r>
          </a:p>
        </p:txBody>
      </p:sp>
    </p:spTree>
    <p:extLst>
      <p:ext uri="{BB962C8B-B14F-4D97-AF65-F5344CB8AC3E}">
        <p14:creationId xmlns:p14="http://schemas.microsoft.com/office/powerpoint/2010/main" val="2159246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38" y="1268760"/>
            <a:ext cx="8560318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962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268759"/>
            <a:ext cx="4176712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16698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1268759"/>
            <a:ext cx="4161118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87338" y="188640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4670943" y="1268413"/>
            <a:ext cx="417671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82804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7" y="3926849"/>
            <a:ext cx="8569325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13"/>
            <a:ext cx="8560318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4773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3926849"/>
            <a:ext cx="2674318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3240656" y="3926849"/>
            <a:ext cx="2664000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183655" y="3926849"/>
            <a:ext cx="2673007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13"/>
            <a:ext cx="8560318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8615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268759"/>
            <a:ext cx="4176712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5"/>
          </p:nvPr>
        </p:nvSpPr>
        <p:spPr>
          <a:xfrm>
            <a:off x="287338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88649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5" y="1268759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5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287338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853120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5" y="1268759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5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8" y="1268413"/>
            <a:ext cx="4176712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73947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5" y="1268759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5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287338" y="1268759"/>
            <a:ext cx="4161118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287338" y="3923099"/>
            <a:ext cx="4161118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46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ять допол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7"/>
          </p:nvPr>
        </p:nvSpPr>
        <p:spPr>
          <a:xfrm>
            <a:off x="287337" y="1268414"/>
            <a:ext cx="5653087" cy="331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8"/>
          </p:nvPr>
        </p:nvSpPr>
        <p:spPr>
          <a:xfrm>
            <a:off x="6156326" y="1272660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19"/>
          </p:nvPr>
        </p:nvSpPr>
        <p:spPr>
          <a:xfrm>
            <a:off x="6156326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0"/>
          </p:nvPr>
        </p:nvSpPr>
        <p:spPr>
          <a:xfrm>
            <a:off x="6156326" y="3041166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1"/>
          </p:nvPr>
        </p:nvSpPr>
        <p:spPr>
          <a:xfrm>
            <a:off x="3221831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2"/>
          </p:nvPr>
        </p:nvSpPr>
        <p:spPr>
          <a:xfrm>
            <a:off x="287338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7447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4"/>
            <a:ext cx="4824536" cy="5001419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28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0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292080" y="1124744"/>
            <a:ext cx="3456384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(можно применять шрифт размером от 12 до 16пт)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70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7" y="188640"/>
            <a:ext cx="8569325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231621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6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6" y="1679949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1620" y="1679949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679949"/>
            <a:ext cx="27001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исунок 18"/>
          <p:cNvSpPr>
            <a:spLocks noGrp="1"/>
          </p:cNvSpPr>
          <p:nvPr>
            <p:ph type="pic" sz="quarter" idx="14" hasCustomPrompt="1"/>
          </p:nvPr>
        </p:nvSpPr>
        <p:spPr>
          <a:xfrm>
            <a:off x="287338" y="3933825"/>
            <a:ext cx="8569325" cy="23955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1" name="Объект 20"/>
          <p:cNvSpPr>
            <a:spLocks noGrp="1"/>
          </p:cNvSpPr>
          <p:nvPr>
            <p:ph sz="quarter" idx="15" hasCustomPrompt="1"/>
          </p:nvPr>
        </p:nvSpPr>
        <p:spPr>
          <a:xfrm>
            <a:off x="287337" y="1726555"/>
            <a:ext cx="2700336" cy="1979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3" name="Объект 22"/>
          <p:cNvSpPr>
            <a:spLocks noGrp="1"/>
          </p:cNvSpPr>
          <p:nvPr>
            <p:ph sz="quarter" idx="16" hasCustomPrompt="1"/>
          </p:nvPr>
        </p:nvSpPr>
        <p:spPr>
          <a:xfrm>
            <a:off x="3231621" y="1726555"/>
            <a:ext cx="2700337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7" hasCustomPrompt="1"/>
          </p:nvPr>
        </p:nvSpPr>
        <p:spPr>
          <a:xfrm>
            <a:off x="6156325" y="1726555"/>
            <a:ext cx="2700000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690172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4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41223"/>
            <a:ext cx="2700337" cy="5087159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3221038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6156325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3221038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5" hasCustomPrompt="1"/>
          </p:nvPr>
        </p:nvSpPr>
        <p:spPr>
          <a:xfrm>
            <a:off x="6156325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3222000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21038" y="16926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6156325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55363" y="16926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5"/>
          <p:cNvSpPr>
            <a:spLocks noGrp="1"/>
          </p:cNvSpPr>
          <p:nvPr>
            <p:ph type="body" sz="quarter" idx="18" hasCustomPrompt="1"/>
          </p:nvPr>
        </p:nvSpPr>
        <p:spPr>
          <a:xfrm>
            <a:off x="3221038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20076" y="436076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6156663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155701" y="436076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41383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рисунка и 3 блока текс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2"/>
            <a:ext cx="2700337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38" y="1268412"/>
            <a:ext cx="2700337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1268412"/>
            <a:ext cx="2700338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8131" y="3068960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 baseline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3221039" y="3068960"/>
            <a:ext cx="270113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57118" y="3068960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38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21038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56325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sz="quarter" idx="20" hasCustomPrompt="1"/>
          </p:nvPr>
        </p:nvSpPr>
        <p:spPr>
          <a:xfrm>
            <a:off x="287337" y="3554292"/>
            <a:ext cx="2700337" cy="279094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21" hasCustomPrompt="1"/>
          </p:nvPr>
        </p:nvSpPr>
        <p:spPr>
          <a:xfrm>
            <a:off x="3221039" y="3554292"/>
            <a:ext cx="2700337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22" hasCustomPrompt="1"/>
          </p:nvPr>
        </p:nvSpPr>
        <p:spPr>
          <a:xfrm>
            <a:off x="6157118" y="3554292"/>
            <a:ext cx="2700338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46999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484437" y="1268413"/>
            <a:ext cx="6372225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7"/>
          </p:nvPr>
        </p:nvSpPr>
        <p:spPr>
          <a:xfrm>
            <a:off x="287338" y="3068639"/>
            <a:ext cx="2016125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09825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объект слева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6156325" y="1268413"/>
            <a:ext cx="2700338" cy="3276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8"/>
          </p:nvPr>
        </p:nvSpPr>
        <p:spPr>
          <a:xfrm>
            <a:off x="287337" y="1268413"/>
            <a:ext cx="5653087" cy="331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287337" y="4797424"/>
            <a:ext cx="8569326" cy="1547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980128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38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3879772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8" y="4318498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38" y="4318498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4318498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32210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7" hasCustomPrompt="1"/>
          </p:nvPr>
        </p:nvSpPr>
        <p:spPr>
          <a:xfrm>
            <a:off x="6156325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19"/>
          </p:nvPr>
        </p:nvSpPr>
        <p:spPr>
          <a:xfrm>
            <a:off x="287337" y="1262018"/>
            <a:ext cx="8569326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54468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38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1241223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3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38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8"/>
          <p:cNvSpPr>
            <a:spLocks noGrp="1"/>
          </p:cNvSpPr>
          <p:nvPr>
            <p:ph sz="quarter" idx="16" hasCustomPrompt="1"/>
          </p:nvPr>
        </p:nvSpPr>
        <p:spPr>
          <a:xfrm>
            <a:off x="3221038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Объект 18"/>
          <p:cNvSpPr>
            <a:spLocks noGrp="1"/>
          </p:cNvSpPr>
          <p:nvPr>
            <p:ph sz="quarter" idx="17" hasCustomPrompt="1"/>
          </p:nvPr>
        </p:nvSpPr>
        <p:spPr>
          <a:xfrm>
            <a:off x="6156325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quarter" idx="19"/>
          </p:nvPr>
        </p:nvSpPr>
        <p:spPr>
          <a:xfrm>
            <a:off x="287337" y="3890918"/>
            <a:ext cx="8569326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233243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 и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8" y="4421682"/>
            <a:ext cx="2700337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726555"/>
            <a:ext cx="2700338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3933825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38" y="437507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6160028" y="1248594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6002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9"/>
          </p:nvPr>
        </p:nvSpPr>
        <p:spPr>
          <a:xfrm>
            <a:off x="3240087" y="3890918"/>
            <a:ext cx="5616575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0"/>
          </p:nvPr>
        </p:nvSpPr>
        <p:spPr>
          <a:xfrm>
            <a:off x="287338" y="1262018"/>
            <a:ext cx="5616575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313527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, 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2018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38" y="3933825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1262018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22000" y="1262018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87338" y="3933825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2"/>
          </p:nvPr>
        </p:nvSpPr>
        <p:spPr>
          <a:xfrm>
            <a:off x="6156325" y="3933825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045982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три блока с текстом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8" y="1268413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8" y="3032919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287338" y="4797425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3" name="Объект 4"/>
          <p:cNvSpPr>
            <a:spLocks noGrp="1"/>
          </p:cNvSpPr>
          <p:nvPr>
            <p:ph sz="quarter" idx="19"/>
          </p:nvPr>
        </p:nvSpPr>
        <p:spPr>
          <a:xfrm>
            <a:off x="2484438" y="1262018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484438" y="3055223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484438" y="4825956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46500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, название объекта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23528" y="1124745"/>
            <a:ext cx="4824536" cy="4392487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28" y="332656"/>
            <a:ext cx="7488832" cy="72008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0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292080" y="1124744"/>
            <a:ext cx="3456384" cy="504056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Текст (можно применять шрифт размером от 12 до 16пт)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34958" y="5589241"/>
            <a:ext cx="4813106" cy="57606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(можно применять шрифт размером от 12пт)</a:t>
            </a:r>
          </a:p>
        </p:txBody>
      </p:sp>
    </p:spTree>
    <p:extLst>
      <p:ext uri="{BB962C8B-B14F-4D97-AF65-F5344CB8AC3E}">
        <p14:creationId xmlns:p14="http://schemas.microsoft.com/office/powerpoint/2010/main" val="388419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ейс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2483768" y="3032956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287338" y="1241223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Объект 7"/>
          <p:cNvSpPr>
            <a:spLocks noGrp="1"/>
          </p:cNvSpPr>
          <p:nvPr>
            <p:ph sz="quarter" idx="21" hasCustomPrompt="1"/>
          </p:nvPr>
        </p:nvSpPr>
        <p:spPr>
          <a:xfrm>
            <a:off x="2483767" y="3526913"/>
            <a:ext cx="6372895" cy="2808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Объект 5"/>
          <p:cNvSpPr>
            <a:spLocks noGrp="1"/>
          </p:cNvSpPr>
          <p:nvPr>
            <p:ph sz="quarter" idx="22" hasCustomPrompt="1"/>
          </p:nvPr>
        </p:nvSpPr>
        <p:spPr>
          <a:xfrm>
            <a:off x="287338" y="1726555"/>
            <a:ext cx="6372894" cy="1044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38" y="1679949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9"/>
          <p:cNvCxnSpPr/>
          <p:nvPr/>
        </p:nvCxnSpPr>
        <p:spPr>
          <a:xfrm>
            <a:off x="2483769" y="3471682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0"/>
          </p:nvPr>
        </p:nvSpPr>
        <p:spPr>
          <a:xfrm>
            <a:off x="287338" y="3068638"/>
            <a:ext cx="2016125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3"/>
          </p:nvPr>
        </p:nvSpPr>
        <p:spPr>
          <a:xfrm>
            <a:off x="6877050" y="1260022"/>
            <a:ext cx="1979613" cy="15212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567142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од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41223"/>
            <a:ext cx="41402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8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79366" y="1241223"/>
            <a:ext cx="4140200" cy="360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4683126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38" y="1679949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79366" y="1679949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410316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5634037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726554"/>
            <a:ext cx="2700338" cy="458276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03213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87337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37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3221038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221038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6156325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56325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/>
          <p:cNvSpPr>
            <a:spLocks noGrp="1"/>
          </p:cNvSpPr>
          <p:nvPr>
            <p:ph sz="quarter" idx="24" hasCustomPrompt="1"/>
          </p:nvPr>
        </p:nvSpPr>
        <p:spPr>
          <a:xfrm>
            <a:off x="287337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25" hasCustomPrompt="1"/>
          </p:nvPr>
        </p:nvSpPr>
        <p:spPr>
          <a:xfrm>
            <a:off x="287337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87337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3221038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2103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6156325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156325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3221038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156325" y="1726555"/>
            <a:ext cx="2700338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7" name="Объект 36"/>
          <p:cNvSpPr>
            <a:spLocks noGrp="1"/>
          </p:cNvSpPr>
          <p:nvPr>
            <p:ph sz="quarter" idx="32" hasCustomPrompt="1"/>
          </p:nvPr>
        </p:nvSpPr>
        <p:spPr>
          <a:xfrm>
            <a:off x="287338" y="4418062"/>
            <a:ext cx="2700337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3221038" y="4418062"/>
            <a:ext cx="2700337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156325" y="4418062"/>
            <a:ext cx="2700338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17700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3239852" y="1726555"/>
            <a:ext cx="2700337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6156325" y="1726555"/>
            <a:ext cx="2700338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3239852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9852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156663" y="1241223"/>
            <a:ext cx="2700000" cy="360000"/>
          </a:xfr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90000"/>
              </a:lnSpc>
              <a:spcBef>
                <a:spcPts val="100"/>
              </a:spcBef>
              <a:defRPr lang="ru-RU" dirty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39" y="1268412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1"/>
          </p:nvPr>
        </p:nvSpPr>
        <p:spPr>
          <a:xfrm>
            <a:off x="3239851" y="4797425"/>
            <a:ext cx="5616811" cy="1547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501869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68412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7" y="5645363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287338" y="2204865"/>
            <a:ext cx="4176711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1"/>
          </p:nvPr>
        </p:nvSpPr>
        <p:spPr>
          <a:xfrm>
            <a:off x="4673600" y="2204865"/>
            <a:ext cx="4176711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503388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объект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6841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64536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2204865"/>
            <a:ext cx="8569325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302391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 hasCustomPrompt="1"/>
          </p:nvPr>
        </p:nvSpPr>
        <p:spPr>
          <a:xfrm>
            <a:off x="6156325" y="1726555"/>
            <a:ext cx="2700338" cy="4592551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87339" y="1268412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1"/>
          </p:nvPr>
        </p:nvSpPr>
        <p:spPr>
          <a:xfrm>
            <a:off x="3203575" y="1268412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130074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3033713"/>
            <a:ext cx="2700337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3221038" y="3033713"/>
            <a:ext cx="2700337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156325" y="3033713"/>
            <a:ext cx="2700338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287338" y="4797425"/>
            <a:ext cx="2700337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6" hasCustomPrompt="1"/>
          </p:nvPr>
        </p:nvSpPr>
        <p:spPr>
          <a:xfrm>
            <a:off x="3221038" y="4797425"/>
            <a:ext cx="2700337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7" hasCustomPrompt="1"/>
          </p:nvPr>
        </p:nvSpPr>
        <p:spPr>
          <a:xfrm>
            <a:off x="6156325" y="4797425"/>
            <a:ext cx="2700338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47125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solidFill>
            <a:srgbClr val="FFFFFF">
              <a:alpha val="80000"/>
            </a:srgbClr>
          </a:solidFill>
        </p:spPr>
        <p:txBody>
          <a:bodyPr vert="horz" lIns="72000" tIns="72000" rIns="72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66911" y="4797424"/>
            <a:ext cx="3960627" cy="1351645"/>
          </a:xfrm>
          <a:solidFill>
            <a:srgbClr val="FFFFFF">
              <a:alpha val="80000"/>
            </a:srgbClr>
          </a:solidFill>
        </p:spPr>
        <p:txBody>
          <a:bodyPr lIns="72000" tIns="72000" rIns="72000" bIns="72000"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2922937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2"/>
          <p:cNvSpPr>
            <a:spLocks noGrp="1"/>
          </p:cNvSpPr>
          <p:nvPr>
            <p:ph idx="15" hasCustomPrompt="1"/>
          </p:nvPr>
        </p:nvSpPr>
        <p:spPr>
          <a:xfrm>
            <a:off x="323528" y="1124745"/>
            <a:ext cx="4176464" cy="2160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Объект</a:t>
            </a:r>
          </a:p>
          <a:p>
            <a:pPr lvl="0"/>
            <a:endParaRPr lang="ru-RU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284984"/>
            <a:ext cx="4176464" cy="288032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12пт)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 hasCustomPrompt="1"/>
          </p:nvPr>
        </p:nvSpPr>
        <p:spPr>
          <a:xfrm>
            <a:off x="4644008" y="1125537"/>
            <a:ext cx="4104456" cy="2159447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28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644007" y="3284984"/>
            <a:ext cx="4104457" cy="288032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12пт)</a:t>
            </a:r>
          </a:p>
        </p:txBody>
      </p:sp>
      <p:sp>
        <p:nvSpPr>
          <p:cNvPr id="17" name="Объект 2"/>
          <p:cNvSpPr>
            <a:spLocks noGrp="1"/>
          </p:cNvSpPr>
          <p:nvPr>
            <p:ph idx="17" hasCustomPrompt="1"/>
          </p:nvPr>
        </p:nvSpPr>
        <p:spPr>
          <a:xfrm>
            <a:off x="323528" y="3717033"/>
            <a:ext cx="4176464" cy="2160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Объект</a:t>
            </a:r>
          </a:p>
          <a:p>
            <a:pPr lvl="0"/>
            <a:endParaRPr lang="ru-RU" dirty="0" smtClean="0"/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23528" y="5877272"/>
            <a:ext cx="4176464" cy="288032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12пт)</a:t>
            </a:r>
          </a:p>
        </p:txBody>
      </p:sp>
      <p:sp>
        <p:nvSpPr>
          <p:cNvPr id="19" name="Объект 4"/>
          <p:cNvSpPr>
            <a:spLocks noGrp="1"/>
          </p:cNvSpPr>
          <p:nvPr>
            <p:ph sz="quarter" idx="19" hasCustomPrompt="1"/>
          </p:nvPr>
        </p:nvSpPr>
        <p:spPr>
          <a:xfrm>
            <a:off x="4644008" y="3717825"/>
            <a:ext cx="4104456" cy="2159447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Объект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7" y="5877272"/>
            <a:ext cx="4104457" cy="288032"/>
          </a:xfrm>
          <a:prstGeom prst="rect">
            <a:avLst/>
          </a:prstGeom>
        </p:spPr>
        <p:txBody>
          <a:bodyPr/>
          <a:lstStyle>
            <a:lvl1pPr>
              <a:defRPr sz="1200"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Текст (размер шрифта 12пт)</a:t>
            </a:r>
          </a:p>
        </p:txBody>
      </p:sp>
    </p:spTree>
    <p:extLst>
      <p:ext uri="{BB962C8B-B14F-4D97-AF65-F5344CB8AC3E}">
        <p14:creationId xmlns:p14="http://schemas.microsoft.com/office/powerpoint/2010/main" val="1263452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645363"/>
            <a:ext cx="8569325" cy="684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4176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34827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три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6" hasCustomPrompt="1"/>
          </p:nvPr>
        </p:nvSpPr>
        <p:spPr>
          <a:xfrm>
            <a:off x="296053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7" hasCustomPrompt="1"/>
          </p:nvPr>
        </p:nvSpPr>
        <p:spPr>
          <a:xfrm>
            <a:off x="3240088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8" hasCustomPrompt="1"/>
          </p:nvPr>
        </p:nvSpPr>
        <p:spPr>
          <a:xfrm>
            <a:off x="6183656" y="3933825"/>
            <a:ext cx="2664000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8" y="1268413"/>
            <a:ext cx="8569325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58987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и две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287338" y="1268413"/>
            <a:ext cx="8569325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 hasCustomPrompt="1"/>
          </p:nvPr>
        </p:nvSpPr>
        <p:spPr>
          <a:xfrm>
            <a:off x="287338" y="3861048"/>
            <a:ext cx="8569325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287338" y="3293451"/>
            <a:ext cx="8569325" cy="426911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287338" y="5901467"/>
            <a:ext cx="8569325" cy="427896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28328719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допол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6156325" y="3068638"/>
            <a:ext cx="2700336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21"/>
          </p:nvPr>
        </p:nvSpPr>
        <p:spPr>
          <a:xfrm>
            <a:off x="6156325" y="1268412"/>
            <a:ext cx="2700336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2"/>
          </p:nvPr>
        </p:nvSpPr>
        <p:spPr>
          <a:xfrm>
            <a:off x="287337" y="1268412"/>
            <a:ext cx="5653087" cy="50768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76301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287338" y="1268413"/>
            <a:ext cx="8569325" cy="506095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 lang="ru-RU" sz="140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86829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 userDrawn="1"/>
        </p:nvGrpSpPr>
        <p:grpSpPr bwMode="auto">
          <a:xfrm>
            <a:off x="0" y="292100"/>
            <a:ext cx="9144000" cy="1050925"/>
            <a:chOff x="0" y="184"/>
            <a:chExt cx="5760" cy="662"/>
          </a:xfrm>
        </p:grpSpPr>
        <p:sp>
          <p:nvSpPr>
            <p:cNvPr id="5" name="Line 11"/>
            <p:cNvSpPr>
              <a:spLocks noChangeShapeType="1"/>
            </p:cNvSpPr>
            <p:nvPr userDrawn="1"/>
          </p:nvSpPr>
          <p:spPr bwMode="auto">
            <a:xfrm>
              <a:off x="0" y="846"/>
              <a:ext cx="5760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00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pic>
          <p:nvPicPr>
            <p:cNvPr id="6" name="Picture 12" descr="IHS-Pr-sml-rgb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" y="184"/>
              <a:ext cx="547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3" descr="IHS-Tag-rgb4-2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919163"/>
            <a:ext cx="39671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08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88938" y="1449388"/>
            <a:ext cx="7643812" cy="1371600"/>
          </a:xfrm>
        </p:spPr>
        <p:txBody>
          <a:bodyPr/>
          <a:lstStyle>
            <a:lvl1pPr>
              <a:lnSpc>
                <a:spcPct val="9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0855" name="Rectangle 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8938" y="2824163"/>
            <a:ext cx="7643812" cy="1063625"/>
          </a:xfrm>
          <a:ln/>
        </p:spPr>
        <p:txBody>
          <a:bodyPr/>
          <a:lstStyle>
            <a:lvl1pPr marL="0" indent="0">
              <a:buFont typeface="Times" pitchFamily="96" charset="0"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05233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3CA93-C87A-4608-A5CE-B25C89DD53FA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543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6B0EB-C30A-41D3-8CAF-AD6B34ABACC8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813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550" y="1562100"/>
            <a:ext cx="4192588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4538" y="1562100"/>
            <a:ext cx="4192587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2E870-853F-4D9D-B1FA-815C05520926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146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1E5C5-6D6B-4B08-B959-2AF5382D342F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3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20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CA1A1-83BB-42BC-91FB-2C3916F2ADCF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640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2291D-8B1E-4EDA-ADFF-B110B9E82AC6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801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2A8B9-5905-42BF-B503-5521F5D8A09D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543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38F47-0BD0-46A7-84A5-7EA8DE848879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230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1A405-79C8-46E6-8738-4C2827ADCF5A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384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3525" y="188913"/>
            <a:ext cx="2133600" cy="5881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" y="188913"/>
            <a:ext cx="6251575" cy="5881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3EE45-0BB3-4752-99CF-28D14CF9D321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323528" y="1124744"/>
            <a:ext cx="4172272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12 до 16пт)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648200" y="1124744"/>
            <a:ext cx="4100264" cy="500141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12 до 16пт)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28" y="332656"/>
            <a:ext cx="7488832" cy="57606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323528" y="1205062"/>
            <a:ext cx="4173860" cy="63976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 (можно применять шрифт размером от 12 до 16пт)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323528" y="1844824"/>
            <a:ext cx="4173860" cy="42813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12 до 16пт)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05062"/>
            <a:ext cx="4103439" cy="63976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 (можно применять шрифт размером от 12 до 16пт)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645025" y="1844824"/>
            <a:ext cx="4103439" cy="42813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7800" indent="-177800">
              <a:spcBef>
                <a:spcPts val="0"/>
              </a:spcBef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355600" indent="-177800">
              <a:spcBef>
                <a:spcPts val="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533400" indent="-177800">
              <a:spcBef>
                <a:spcPts val="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723900" indent="-190500">
              <a:spcBef>
                <a:spcPts val="0"/>
              </a:spcBef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Объект или Текст (можно применять шрифт размером от 12 до 16пт)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28" y="332656"/>
            <a:ext cx="7488832" cy="64807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000" cap="all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398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64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8" Type="http://schemas.openxmlformats.org/officeDocument/2006/relationships/slideLayout" Target="../slideLayouts/slideLayout22.xml"/><Relationship Id="rId51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55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>
          <a:xfrm>
            <a:off x="8460432" y="6516000"/>
            <a:ext cx="432048" cy="21602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143BA29-12CB-48C5-B186-8196427818FA}" type="slidenum">
              <a:rPr lang="ru-RU" sz="800" smtClean="0"/>
              <a:pPr algn="r"/>
              <a:t>‹#›</a:t>
            </a:fld>
            <a:endParaRPr lang="ru-RU" sz="800" dirty="0"/>
          </a:p>
        </p:txBody>
      </p:sp>
      <p:sp>
        <p:nvSpPr>
          <p:cNvPr id="4" name="Номер слайда 5"/>
          <p:cNvSpPr txBox="1">
            <a:spLocks/>
          </p:cNvSpPr>
          <p:nvPr/>
        </p:nvSpPr>
        <p:spPr>
          <a:xfrm>
            <a:off x="251520" y="6516000"/>
            <a:ext cx="5256584" cy="21602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cap="all" baseline="0" dirty="0" smtClean="0"/>
              <a:t>Новая презентация</a:t>
            </a:r>
          </a:p>
          <a:p>
            <a:pPr algn="r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79299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65" r:id="rId3"/>
    <p:sldLayoutId id="2147483663" r:id="rId4"/>
    <p:sldLayoutId id="2147483666" r:id="rId5"/>
    <p:sldLayoutId id="2147483667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4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000" kern="1200" cap="all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6104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39" y="1268413"/>
            <a:ext cx="8569324" cy="506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7338" y="1011208"/>
            <a:ext cx="856031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0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2" name="LogoRus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1000" noProof="0" dirty="0" smtClean="0">
                <a:solidFill>
                  <a:schemeClr val="bg2"/>
                </a:solidFill>
              </a:rPr>
              <a:t>Газпром нефть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13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 smtClean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 smtClean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 smtClean="0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ru-RU" sz="1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8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99" r:id="rId30"/>
    <p:sldLayoutId id="2147483700" r:id="rId31"/>
    <p:sldLayoutId id="2147483701" r:id="rId32"/>
    <p:sldLayoutId id="2147483702" r:id="rId33"/>
    <p:sldLayoutId id="2147483703" r:id="rId34"/>
    <p:sldLayoutId id="2147483704" r:id="rId35"/>
    <p:sldLayoutId id="2147483705" r:id="rId36"/>
    <p:sldLayoutId id="2147483706" r:id="rId37"/>
    <p:sldLayoutId id="2147483707" r:id="rId38"/>
    <p:sldLayoutId id="2147483708" r:id="rId39"/>
    <p:sldLayoutId id="2147483709" r:id="rId40"/>
    <p:sldLayoutId id="2147483710" r:id="rId41"/>
    <p:sldLayoutId id="2147483711" r:id="rId42"/>
    <p:sldLayoutId id="2147483712" r:id="rId43"/>
    <p:sldLayoutId id="2147483713" r:id="rId44"/>
    <p:sldLayoutId id="2147483714" r:id="rId45"/>
    <p:sldLayoutId id="2147483715" r:id="rId46"/>
    <p:sldLayoutId id="2147483716" r:id="rId47"/>
    <p:sldLayoutId id="2147483717" r:id="rId48"/>
    <p:sldLayoutId id="2147483718" r:id="rId49"/>
    <p:sldLayoutId id="2147483719" r:id="rId50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0838" indent="-169863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9"/>
          <p:cNvGrpSpPr>
            <a:grpSpLocks/>
          </p:cNvGrpSpPr>
          <p:nvPr userDrawn="1"/>
        </p:nvGrpSpPr>
        <p:grpSpPr bwMode="auto">
          <a:xfrm>
            <a:off x="0" y="292100"/>
            <a:ext cx="9144000" cy="1050925"/>
            <a:chOff x="0" y="184"/>
            <a:chExt cx="5760" cy="662"/>
          </a:xfrm>
        </p:grpSpPr>
        <p:sp>
          <p:nvSpPr>
            <p:cNvPr id="1032" name="Line 9"/>
            <p:cNvSpPr>
              <a:spLocks noChangeShapeType="1"/>
            </p:cNvSpPr>
            <p:nvPr userDrawn="1"/>
          </p:nvSpPr>
          <p:spPr bwMode="auto">
            <a:xfrm>
              <a:off x="0" y="846"/>
              <a:ext cx="5760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00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pic>
          <p:nvPicPr>
            <p:cNvPr id="1033" name="Picture 10" descr="IHS-Pr-sml-rg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" y="184"/>
              <a:ext cx="547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98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194425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63F6020-A3D0-4E4C-B4CC-054F357FC2BF}" type="slidenum">
              <a:rPr lang="en-US">
                <a:solidFill>
                  <a:srgbClr val="808080"/>
                </a:solidFill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808080"/>
              </a:solidFill>
              <a:ea typeface="ＭＳ Ｐゴシック" pitchFamily="34" charset="-128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" y="1562100"/>
            <a:ext cx="853757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188913"/>
            <a:ext cx="752157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589837" name="Text Box 13"/>
          <p:cNvSpPr txBox="1">
            <a:spLocks noChangeArrowheads="1"/>
          </p:cNvSpPr>
          <p:nvPr userDrawn="1"/>
        </p:nvSpPr>
        <p:spPr bwMode="auto">
          <a:xfrm>
            <a:off x="406400" y="6281738"/>
            <a:ext cx="3268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smtClean="0">
                <a:solidFill>
                  <a:srgbClr val="808080"/>
                </a:solidFill>
              </a:rPr>
              <a:t>Copyright </a:t>
            </a:r>
            <a:r>
              <a:rPr lang="en-US" altLang="ja-JP" sz="800" smtClean="0">
                <a:solidFill>
                  <a:srgbClr val="808080"/>
                </a:solidFill>
              </a:rPr>
              <a:t>© </a:t>
            </a:r>
            <a:r>
              <a:rPr lang="en-US" sz="800" smtClean="0">
                <a:solidFill>
                  <a:srgbClr val="808080"/>
                </a:solidFill>
              </a:rPr>
              <a:t>2010 IHS Inc. All Rights Reserved.</a:t>
            </a:r>
          </a:p>
        </p:txBody>
      </p:sp>
      <p:sp>
        <p:nvSpPr>
          <p:cNvPr id="1031" name="Text Box 20"/>
          <p:cNvSpPr txBox="1">
            <a:spLocks noChangeArrowheads="1"/>
          </p:cNvSpPr>
          <p:nvPr userDrawn="1"/>
        </p:nvSpPr>
        <p:spPr bwMode="auto">
          <a:xfrm>
            <a:off x="3041650" y="6286500"/>
            <a:ext cx="4111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smtClean="0">
                <a:solidFill>
                  <a:srgbClr val="808080"/>
                </a:solidFill>
              </a:rPr>
              <a:t>IHS Highly Confidential; not for disclosure beyond IHS colleagues with a need to know.</a:t>
            </a:r>
          </a:p>
        </p:txBody>
      </p:sp>
    </p:spTree>
    <p:extLst>
      <p:ext uri="{BB962C8B-B14F-4D97-AF65-F5344CB8AC3E}">
        <p14:creationId xmlns:p14="http://schemas.microsoft.com/office/powerpoint/2010/main" val="98496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</a:defRPr>
      </a:lvl9pPr>
    </p:titleStyle>
    <p:bodyStyle>
      <a:lvl1pPr marL="1714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charset="0"/>
        <a:buChar char="•"/>
        <a:defRPr sz="2200">
          <a:solidFill>
            <a:schemeClr val="hlink"/>
          </a:solidFill>
          <a:latin typeface="+mn-lt"/>
          <a:ea typeface="ＭＳ Ｐゴシック" charset="0"/>
          <a:cs typeface="ＭＳ Ｐゴシック" charset="0"/>
        </a:defRPr>
      </a:lvl1pPr>
      <a:lvl2pPr marL="573088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charset="0"/>
        <a:buChar char="•"/>
        <a:defRPr>
          <a:solidFill>
            <a:schemeClr val="hlink"/>
          </a:solidFill>
          <a:latin typeface="+mn-lt"/>
          <a:ea typeface="ＭＳ Ｐゴシック" charset="0"/>
        </a:defRPr>
      </a:lvl2pPr>
      <a:lvl3pPr marL="917575" indent="-1730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charset="0"/>
        <a:buChar char="•"/>
        <a:defRPr sz="1400">
          <a:solidFill>
            <a:schemeClr val="hlink"/>
          </a:solidFill>
          <a:latin typeface="+mn-lt"/>
          <a:ea typeface="ＭＳ Ｐゴシック" charset="0"/>
        </a:defRPr>
      </a:lvl3pPr>
      <a:lvl4pPr marL="1196975" indent="-1651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charset="0"/>
        <a:buChar char="•"/>
        <a:defRPr sz="1200">
          <a:solidFill>
            <a:schemeClr val="hlink"/>
          </a:solidFill>
          <a:latin typeface="+mn-lt"/>
          <a:ea typeface="ＭＳ Ｐゴシック" charset="0"/>
        </a:defRPr>
      </a:lvl4pPr>
      <a:lvl5pPr marL="1539875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charset="0"/>
        <a:buChar char="•"/>
        <a:defRPr sz="1200">
          <a:solidFill>
            <a:schemeClr val="hlink"/>
          </a:solidFill>
          <a:latin typeface="+mn-lt"/>
          <a:ea typeface="ＭＳ Ｐゴシック" charset="0"/>
        </a:defRPr>
      </a:lvl5pPr>
      <a:lvl6pPr marL="1997075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96" charset="0"/>
        <a:buChar char="•"/>
        <a:defRPr sz="1200">
          <a:solidFill>
            <a:schemeClr val="hlink"/>
          </a:solidFill>
          <a:latin typeface="+mn-lt"/>
        </a:defRPr>
      </a:lvl6pPr>
      <a:lvl7pPr marL="2454275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96" charset="0"/>
        <a:buChar char="•"/>
        <a:defRPr sz="1200">
          <a:solidFill>
            <a:schemeClr val="hlink"/>
          </a:solidFill>
          <a:latin typeface="+mn-lt"/>
        </a:defRPr>
      </a:lvl7pPr>
      <a:lvl8pPr marL="2911475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96" charset="0"/>
        <a:buChar char="•"/>
        <a:defRPr sz="1200">
          <a:solidFill>
            <a:schemeClr val="hlink"/>
          </a:solidFill>
          <a:latin typeface="+mn-lt"/>
        </a:defRPr>
      </a:lvl8pPr>
      <a:lvl9pPr marL="3368675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96" charset="0"/>
        <a:buChar char="•"/>
        <a:defRPr sz="12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chart" Target="../charts/chart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5" Type="http://schemas.openxmlformats.org/officeDocument/2006/relationships/tags" Target="../tags/tag5.xml"/><Relationship Id="rId61" Type="http://schemas.openxmlformats.org/officeDocument/2006/relationships/chart" Target="../charts/chart1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chart" Target="../charts/char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slideLayout" Target="../slideLayouts/slideLayout16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tags" Target="../tags/tag85.xml"/><Relationship Id="rId39" Type="http://schemas.openxmlformats.org/officeDocument/2006/relationships/tags" Target="../tags/tag98.xml"/><Relationship Id="rId21" Type="http://schemas.openxmlformats.org/officeDocument/2006/relationships/tags" Target="../tags/tag80.xml"/><Relationship Id="rId34" Type="http://schemas.openxmlformats.org/officeDocument/2006/relationships/tags" Target="../tags/tag93.xml"/><Relationship Id="rId42" Type="http://schemas.openxmlformats.org/officeDocument/2006/relationships/tags" Target="../tags/tag101.xml"/><Relationship Id="rId47" Type="http://schemas.openxmlformats.org/officeDocument/2006/relationships/tags" Target="../tags/tag106.xml"/><Relationship Id="rId50" Type="http://schemas.openxmlformats.org/officeDocument/2006/relationships/tags" Target="../tags/tag109.xml"/><Relationship Id="rId55" Type="http://schemas.openxmlformats.org/officeDocument/2006/relationships/tags" Target="../tags/tag114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9" Type="http://schemas.openxmlformats.org/officeDocument/2006/relationships/tags" Target="../tags/tag88.xml"/><Relationship Id="rId11" Type="http://schemas.openxmlformats.org/officeDocument/2006/relationships/tags" Target="../tags/tag70.xml"/><Relationship Id="rId24" Type="http://schemas.openxmlformats.org/officeDocument/2006/relationships/tags" Target="../tags/tag83.xml"/><Relationship Id="rId32" Type="http://schemas.openxmlformats.org/officeDocument/2006/relationships/tags" Target="../tags/tag91.xml"/><Relationship Id="rId37" Type="http://schemas.openxmlformats.org/officeDocument/2006/relationships/tags" Target="../tags/tag96.xml"/><Relationship Id="rId40" Type="http://schemas.openxmlformats.org/officeDocument/2006/relationships/tags" Target="../tags/tag99.xml"/><Relationship Id="rId45" Type="http://schemas.openxmlformats.org/officeDocument/2006/relationships/tags" Target="../tags/tag104.xml"/><Relationship Id="rId53" Type="http://schemas.openxmlformats.org/officeDocument/2006/relationships/tags" Target="../tags/tag112.xml"/><Relationship Id="rId58" Type="http://schemas.openxmlformats.org/officeDocument/2006/relationships/chart" Target="../charts/chart4.xml"/><Relationship Id="rId5" Type="http://schemas.openxmlformats.org/officeDocument/2006/relationships/tags" Target="../tags/tag64.xml"/><Relationship Id="rId61" Type="http://schemas.openxmlformats.org/officeDocument/2006/relationships/chart" Target="../charts/chart7.xml"/><Relationship Id="rId19" Type="http://schemas.openxmlformats.org/officeDocument/2006/relationships/tags" Target="../tags/tag7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tags" Target="../tags/tag86.xml"/><Relationship Id="rId30" Type="http://schemas.openxmlformats.org/officeDocument/2006/relationships/tags" Target="../tags/tag89.xml"/><Relationship Id="rId35" Type="http://schemas.openxmlformats.org/officeDocument/2006/relationships/tags" Target="../tags/tag94.xml"/><Relationship Id="rId43" Type="http://schemas.openxmlformats.org/officeDocument/2006/relationships/tags" Target="../tags/tag102.xml"/><Relationship Id="rId48" Type="http://schemas.openxmlformats.org/officeDocument/2006/relationships/tags" Target="../tags/tag107.xml"/><Relationship Id="rId56" Type="http://schemas.openxmlformats.org/officeDocument/2006/relationships/tags" Target="../tags/tag115.xml"/><Relationship Id="rId8" Type="http://schemas.openxmlformats.org/officeDocument/2006/relationships/tags" Target="../tags/tag67.xml"/><Relationship Id="rId51" Type="http://schemas.openxmlformats.org/officeDocument/2006/relationships/tags" Target="../tags/tag110.xml"/><Relationship Id="rId3" Type="http://schemas.openxmlformats.org/officeDocument/2006/relationships/tags" Target="../tags/tag62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tags" Target="../tags/tag84.xml"/><Relationship Id="rId33" Type="http://schemas.openxmlformats.org/officeDocument/2006/relationships/tags" Target="../tags/tag92.xml"/><Relationship Id="rId38" Type="http://schemas.openxmlformats.org/officeDocument/2006/relationships/tags" Target="../tags/tag97.xml"/><Relationship Id="rId46" Type="http://schemas.openxmlformats.org/officeDocument/2006/relationships/tags" Target="../tags/tag105.xml"/><Relationship Id="rId59" Type="http://schemas.openxmlformats.org/officeDocument/2006/relationships/chart" Target="../charts/chart5.xml"/><Relationship Id="rId20" Type="http://schemas.openxmlformats.org/officeDocument/2006/relationships/tags" Target="../tags/tag79.xml"/><Relationship Id="rId41" Type="http://schemas.openxmlformats.org/officeDocument/2006/relationships/tags" Target="../tags/tag100.xml"/><Relationship Id="rId54" Type="http://schemas.openxmlformats.org/officeDocument/2006/relationships/tags" Target="../tags/tag113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28" Type="http://schemas.openxmlformats.org/officeDocument/2006/relationships/tags" Target="../tags/tag87.xml"/><Relationship Id="rId36" Type="http://schemas.openxmlformats.org/officeDocument/2006/relationships/tags" Target="../tags/tag95.xml"/><Relationship Id="rId49" Type="http://schemas.openxmlformats.org/officeDocument/2006/relationships/tags" Target="../tags/tag108.xml"/><Relationship Id="rId57" Type="http://schemas.openxmlformats.org/officeDocument/2006/relationships/slideLayout" Target="../slideLayouts/slideLayout16.xml"/><Relationship Id="rId10" Type="http://schemas.openxmlformats.org/officeDocument/2006/relationships/tags" Target="../tags/tag69.xml"/><Relationship Id="rId31" Type="http://schemas.openxmlformats.org/officeDocument/2006/relationships/tags" Target="../tags/tag90.xml"/><Relationship Id="rId44" Type="http://schemas.openxmlformats.org/officeDocument/2006/relationships/tags" Target="../tags/tag103.xml"/><Relationship Id="rId52" Type="http://schemas.openxmlformats.org/officeDocument/2006/relationships/tags" Target="../tags/tag111.xml"/><Relationship Id="rId60" Type="http://schemas.openxmlformats.org/officeDocument/2006/relationships/chart" Target="../charts/chart6.xml"/><Relationship Id="rId4" Type="http://schemas.openxmlformats.org/officeDocument/2006/relationships/tags" Target="../tags/tag63.xml"/><Relationship Id="rId9" Type="http://schemas.openxmlformats.org/officeDocument/2006/relationships/tags" Target="../tags/tag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117.xml"/><Relationship Id="rId7" Type="http://schemas.openxmlformats.org/officeDocument/2006/relationships/slideLayout" Target="../slideLayouts/slideLayout16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1.vml"/><Relationship Id="rId6" Type="http://schemas.openxmlformats.org/officeDocument/2006/relationships/tags" Target="../tags/tag120.xml"/><Relationship Id="rId11" Type="http://schemas.openxmlformats.org/officeDocument/2006/relationships/image" Target="../media/image11.emf"/><Relationship Id="rId5" Type="http://schemas.openxmlformats.org/officeDocument/2006/relationships/tags" Target="../tags/tag119.xml"/><Relationship Id="rId10" Type="http://schemas.openxmlformats.org/officeDocument/2006/relationships/image" Target="../media/image10.jpeg"/><Relationship Id="rId4" Type="http://schemas.openxmlformats.org/officeDocument/2006/relationships/tags" Target="../tags/tag118.xml"/><Relationship Id="rId9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26" Type="http://schemas.openxmlformats.org/officeDocument/2006/relationships/oleObject" Target="../embeddings/oleObject2.bin"/><Relationship Id="rId3" Type="http://schemas.openxmlformats.org/officeDocument/2006/relationships/tags" Target="../tags/tag122.xml"/><Relationship Id="rId21" Type="http://schemas.openxmlformats.org/officeDocument/2006/relationships/tags" Target="../tags/tag140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notesSlide" Target="../notesSlides/notesSlide2.xm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tags" Target="../tags/tag139.xml"/><Relationship Id="rId29" Type="http://schemas.openxmlformats.org/officeDocument/2006/relationships/chart" Target="../charts/chart13.xml"/><Relationship Id="rId1" Type="http://schemas.openxmlformats.org/officeDocument/2006/relationships/vmlDrawing" Target="../drawings/vmlDrawing2.v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slideLayout" Target="../slideLayouts/slideLayout16.xml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tags" Target="../tags/tag142.xml"/><Relationship Id="rId28" Type="http://schemas.openxmlformats.org/officeDocument/2006/relationships/image" Target="../media/image16.emf"/><Relationship Id="rId10" Type="http://schemas.openxmlformats.org/officeDocument/2006/relationships/tags" Target="../tags/tag129.xml"/><Relationship Id="rId19" Type="http://schemas.openxmlformats.org/officeDocument/2006/relationships/tags" Target="../tags/tag138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tags" Target="../tags/tag141.xml"/><Relationship Id="rId27" Type="http://schemas.openxmlformats.org/officeDocument/2006/relationships/image" Target="../media/image9.emf"/><Relationship Id="rId30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3861048"/>
            <a:ext cx="4068639" cy="1801900"/>
          </a:xfrm>
        </p:spPr>
        <p:txBody>
          <a:bodyPr/>
          <a:lstStyle/>
          <a:p>
            <a:pPr algn="r"/>
            <a:r>
              <a:rPr lang="ru-RU" sz="1800" b="1" dirty="0" smtClean="0"/>
              <a:t>О НАЛОГООБЛОЖЕНИИ </a:t>
            </a:r>
            <a:br>
              <a:rPr lang="ru-RU" sz="1800" b="1" dirty="0" smtClean="0"/>
            </a:br>
            <a:r>
              <a:rPr lang="ru-RU" sz="1800" b="1" dirty="0" smtClean="0"/>
              <a:t>ДОБЫЧИ НЕФТИ НА ОСНОВЕ ФИНАНСОВОГО РЕЗУЛЬТАТА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298221"/>
            <a:ext cx="8560318" cy="610499"/>
          </a:xfrm>
        </p:spPr>
        <p:txBody>
          <a:bodyPr/>
          <a:lstStyle/>
          <a:p>
            <a:r>
              <a:rPr lang="ru-RU" sz="1800" dirty="0" smtClean="0"/>
              <a:t>Стабилизация добычи нефти в стране может быть достигнута только при условии поддержания и увеличения ГТМ (в основном бурения) в действующих регионах нефтедобычи и, в первую очередь, в Западной Сибири</a:t>
            </a: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484784"/>
            <a:ext cx="8388424" cy="406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5877272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 Без конденсата</a:t>
            </a:r>
          </a:p>
          <a:p>
            <a:endParaRPr lang="ru-RU" sz="1000" dirty="0" smtClean="0"/>
          </a:p>
          <a:p>
            <a:r>
              <a:rPr lang="ru-RU" sz="1000" dirty="0" smtClean="0"/>
              <a:t>Источник</a:t>
            </a:r>
            <a:r>
              <a:rPr lang="ru-RU" sz="1000" dirty="0"/>
              <a:t>: Энергетический центр Московской школы </a:t>
            </a:r>
            <a:r>
              <a:rPr lang="ru-RU" sz="1000" dirty="0" smtClean="0"/>
              <a:t>управления СКОЛКОВО </a:t>
            </a:r>
            <a:endParaRPr lang="ru-RU" sz="1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15452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Прогноз </a:t>
            </a:r>
            <a:r>
              <a:rPr lang="ru-RU" sz="1400" b="1" dirty="0"/>
              <a:t>добычи сырой нефти* в России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5525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298221"/>
            <a:ext cx="8560318" cy="610499"/>
          </a:xfrm>
        </p:spPr>
        <p:txBody>
          <a:bodyPr/>
          <a:lstStyle/>
          <a:p>
            <a:r>
              <a:rPr lang="ru-RU" dirty="0" smtClean="0"/>
              <a:t>Условия добычи нефти на действующих месторождениях постоянно ухудшаются, что ведет к росту стоимости добычи нефти</a:t>
            </a:r>
            <a:endParaRPr lang="en-US" dirty="0"/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7062566"/>
              </p:ext>
            </p:extLst>
          </p:nvPr>
        </p:nvGraphicFramePr>
        <p:xfrm>
          <a:off x="5348288" y="1612900"/>
          <a:ext cx="3308288" cy="1403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1"/>
          </a:graphicData>
        </a:graphic>
      </p:graphicFrame>
      <p:cxnSp>
        <p:nvCxnSpPr>
          <p:cNvPr id="4" name="Прямая соединительная линия 16"/>
          <p:cNvCxnSpPr/>
          <p:nvPr>
            <p:custDataLst>
              <p:tags r:id="rId2"/>
            </p:custDataLst>
          </p:nvPr>
        </p:nvCxnSpPr>
        <p:spPr bwMode="auto">
          <a:xfrm flipV="1">
            <a:off x="6997700" y="1890291"/>
            <a:ext cx="0" cy="76200"/>
          </a:xfrm>
          <a:prstGeom prst="line">
            <a:avLst/>
          </a:prstGeom>
          <a:ln w="127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22"/>
          <p:cNvCxnSpPr/>
          <p:nvPr>
            <p:custDataLst>
              <p:tags r:id="rId3"/>
            </p:custDataLst>
          </p:nvPr>
        </p:nvCxnSpPr>
        <p:spPr bwMode="auto">
          <a:xfrm>
            <a:off x="8283575" y="1890291"/>
            <a:ext cx="0" cy="381000"/>
          </a:xfrm>
          <a:prstGeom prst="line">
            <a:avLst/>
          </a:prstGeom>
          <a:ln w="12700">
            <a:solidFill>
              <a:srgbClr val="FF00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21"/>
          <p:cNvCxnSpPr/>
          <p:nvPr>
            <p:custDataLst>
              <p:tags r:id="rId4"/>
            </p:custDataLst>
          </p:nvPr>
        </p:nvCxnSpPr>
        <p:spPr bwMode="auto">
          <a:xfrm>
            <a:off x="6997700" y="1890291"/>
            <a:ext cx="1285875" cy="0"/>
          </a:xfrm>
          <a:prstGeom prst="line">
            <a:avLst/>
          </a:prstGeom>
          <a:ln w="127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20"/>
          <p:cNvSpPr/>
          <p:nvPr>
            <p:custDataLst>
              <p:tags r:id="rId5"/>
            </p:custDataLst>
          </p:nvPr>
        </p:nvSpPr>
        <p:spPr bwMode="auto">
          <a:xfrm>
            <a:off x="7389813" y="1789894"/>
            <a:ext cx="501650" cy="23495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44D967D-F864-40FA-9856-ACE9C5FDC153}" type="datetime'-''''''''50''''''''''''''''''''''''%'">
              <a:rPr lang="en-US" sz="1100" b="1">
                <a:solidFill>
                  <a:srgbClr val="FF0000"/>
                </a:solidFill>
                <a:latin typeface="Arial"/>
                <a:cs typeface="Arial"/>
                <a:sym typeface="Arial"/>
              </a:rPr>
              <a:pPr/>
              <a:t>-50%</a:t>
            </a:fld>
            <a:endParaRPr lang="ru-RU" sz="1100" b="1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Прямоугольник 19"/>
          <p:cNvSpPr/>
          <p:nvPr>
            <p:custDataLst>
              <p:tags r:id="rId6"/>
            </p:custDataLst>
          </p:nvPr>
        </p:nvSpPr>
        <p:spPr bwMode="auto">
          <a:xfrm>
            <a:off x="8137525" y="3032125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1ED8E13-FEB2-4F97-9E3E-02A723013666}" type="datetime'''''2''''''''0''''''''''''''''''''''''''1''''''''4''''''''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2014</a:t>
            </a:fld>
            <a:endParaRPr lang="ru-RU" sz="10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Прямоугольник 18"/>
          <p:cNvSpPr/>
          <p:nvPr>
            <p:custDataLst>
              <p:tags r:id="rId7"/>
            </p:custDataLst>
          </p:nvPr>
        </p:nvSpPr>
        <p:spPr bwMode="auto">
          <a:xfrm>
            <a:off x="7494588" y="3032125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AC44EE8-D0DC-48BD-BBB6-E4E8B394125E}" type="datetime'''''''''''2''''''''''''''''''''''''''''0''1''''''''''''''''3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2013</a:t>
            </a:fld>
            <a:endParaRPr lang="ru-RU" sz="10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Прямоугольник 10"/>
          <p:cNvSpPr/>
          <p:nvPr>
            <p:custDataLst>
              <p:tags r:id="rId8"/>
            </p:custDataLst>
          </p:nvPr>
        </p:nvSpPr>
        <p:spPr bwMode="auto">
          <a:xfrm>
            <a:off x="6851650" y="3032125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4A3B622-2099-46C8-BAA2-C40EAAFD5A01}" type="datetime'''''''''''''''''2''''''''''''''''''0''''''''''1''2''''''''''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2012</a:t>
            </a:fld>
            <a:endParaRPr lang="ru-RU" sz="10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Прямоугольник 9"/>
          <p:cNvSpPr/>
          <p:nvPr>
            <p:custDataLst>
              <p:tags r:id="rId9"/>
            </p:custDataLst>
          </p:nvPr>
        </p:nvSpPr>
        <p:spPr bwMode="auto">
          <a:xfrm>
            <a:off x="6208713" y="3032125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9AD270F-21CF-4177-950B-2C22CC8133D4}" type="datetime'20''''''''''''''''''''''1''''''''''1''''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2011</a:t>
            </a:fld>
            <a:endParaRPr lang="ru-RU" sz="10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Прямоугольник 7"/>
          <p:cNvSpPr/>
          <p:nvPr>
            <p:custDataLst>
              <p:tags r:id="rId10"/>
            </p:custDataLst>
          </p:nvPr>
        </p:nvSpPr>
        <p:spPr bwMode="auto">
          <a:xfrm>
            <a:off x="5565775" y="3032125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5B84B33-820D-492B-95B1-ABF23BA7D433}" type="datetime'''''''''''''''''''''''''''2''''0''''1''''0''''''''''''''''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2010</a:t>
            </a:fld>
            <a:endParaRPr lang="ru-RU" sz="1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>
            <p:custDataLst>
              <p:tags r:id="rId11"/>
            </p:custDataLst>
          </p:nvPr>
        </p:nvSpPr>
        <p:spPr>
          <a:xfrm>
            <a:off x="657474" y="5662613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– проницаемость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мД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000" dirty="0">
                <a:latin typeface="Arial" pitchFamily="34" charset="0"/>
                <a:cs typeface="Arial" pitchFamily="34" charset="0"/>
              </a:rPr>
              <a:t>H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– мощность пласта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</a:t>
            </a:r>
          </a:p>
        </p:txBody>
      </p:sp>
      <p:graphicFrame>
        <p:nvGraphicFramePr>
          <p:cNvPr id="20" name="Объект 43"/>
          <p:cNvGraphicFramePr>
            <a:graphicFrameLocks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207226066"/>
              </p:ext>
            </p:extLst>
          </p:nvPr>
        </p:nvGraphicFramePr>
        <p:xfrm>
          <a:off x="251520" y="2122488"/>
          <a:ext cx="4517327" cy="269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2"/>
          </a:graphicData>
        </a:graphic>
      </p:graphicFrame>
      <p:sp>
        <p:nvSpPr>
          <p:cNvPr id="21" name="Прямоугольник 70"/>
          <p:cNvSpPr/>
          <p:nvPr>
            <p:custDataLst>
              <p:tags r:id="rId13"/>
            </p:custDataLst>
          </p:nvPr>
        </p:nvSpPr>
        <p:spPr bwMode="gray">
          <a:xfrm>
            <a:off x="2751348" y="4578585"/>
            <a:ext cx="3444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1CD943B-A615-45A9-926C-E5AE8413C79B}" type="datetime'''''''''''''''''''''''''''''''''''''''''''''''''''2''7''%'">
              <a:rPr lang="en-US" sz="1100">
                <a:solidFill>
                  <a:schemeClr val="bg1"/>
                </a:solidFill>
                <a:latin typeface="Arial"/>
                <a:cs typeface="Arial"/>
                <a:sym typeface="Arial"/>
              </a:rPr>
              <a:pPr/>
              <a:t>27%</a:t>
            </a:fld>
            <a:endParaRPr lang="ru-RU" sz="11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Прямоугольник 69"/>
          <p:cNvSpPr/>
          <p:nvPr>
            <p:custDataLst>
              <p:tags r:id="rId14"/>
            </p:custDataLst>
          </p:nvPr>
        </p:nvSpPr>
        <p:spPr bwMode="auto">
          <a:xfrm>
            <a:off x="2751348" y="4219575"/>
            <a:ext cx="3444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9671CBA-9E61-404B-AF84-79E18CF4F8DD}" type="datetime'''''73''''''''''''''''''''''''''''''''''''%'">
              <a:rPr lang="en-US" sz="11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73%</a:t>
            </a:fld>
            <a:endParaRPr lang="ru-RU" sz="11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Прямоугольник 49"/>
          <p:cNvSpPr/>
          <p:nvPr>
            <p:custDataLst>
              <p:tags r:id="rId15"/>
            </p:custDataLst>
          </p:nvPr>
        </p:nvSpPr>
        <p:spPr bwMode="auto">
          <a:xfrm>
            <a:off x="2320925" y="4837113"/>
            <a:ext cx="265113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4FCDC2C-ED99-478A-8B06-20A2DA016FDA}" type="datetime'''''''''''1''''0''''''''''''''''0''''''-''''''''200''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100-200</a:t>
            </a:fld>
            <a:endParaRPr lang="ru-RU" sz="10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Прямоугольник 68"/>
          <p:cNvSpPr/>
          <p:nvPr>
            <p:custDataLst>
              <p:tags r:id="rId16"/>
            </p:custDataLst>
          </p:nvPr>
        </p:nvSpPr>
        <p:spPr bwMode="gray">
          <a:xfrm>
            <a:off x="2330401" y="4448175"/>
            <a:ext cx="3444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12310CB-90D2-42E1-9293-D6D42DF4B349}" type="datetime'''''2''''5''''''''''''''''''''''%'''''''''">
              <a:rPr lang="en-US" sz="1100">
                <a:solidFill>
                  <a:schemeClr val="bg1"/>
                </a:solidFill>
                <a:latin typeface="Arial"/>
                <a:cs typeface="Arial"/>
                <a:sym typeface="Arial"/>
              </a:rPr>
              <a:pPr/>
              <a:t>25%</a:t>
            </a:fld>
            <a:endParaRPr lang="ru-RU" sz="110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Прямоугольник 67"/>
          <p:cNvSpPr/>
          <p:nvPr>
            <p:custDataLst>
              <p:tags r:id="rId17"/>
            </p:custDataLst>
          </p:nvPr>
        </p:nvSpPr>
        <p:spPr bwMode="auto">
          <a:xfrm>
            <a:off x="2330401" y="3729038"/>
            <a:ext cx="3444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ED925AC-C6EC-4A2D-82D4-CB64B0CA208B}" type="datetime'''''''''''''''7''5''''''''''''''''''%'''">
              <a:rPr lang="en-US" sz="11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75%</a:t>
            </a:fld>
            <a:endParaRPr lang="ru-RU" sz="11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Прямоугольник 48"/>
          <p:cNvSpPr/>
          <p:nvPr>
            <p:custDataLst>
              <p:tags r:id="rId18"/>
            </p:custDataLst>
          </p:nvPr>
        </p:nvSpPr>
        <p:spPr bwMode="auto">
          <a:xfrm>
            <a:off x="1911350" y="4837113"/>
            <a:ext cx="265113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31756DB-5A51-4E4D-AA76-AFBA76E84638}" type="datetime'''''''''''''''''20''0-''''''''''''''''''''''3''''''0''0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200-300</a:t>
            </a:fld>
            <a:endParaRPr lang="ru-RU" sz="10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" name="Прямоугольник 66"/>
          <p:cNvSpPr/>
          <p:nvPr>
            <p:custDataLst>
              <p:tags r:id="rId19"/>
            </p:custDataLst>
          </p:nvPr>
        </p:nvSpPr>
        <p:spPr bwMode="gray">
          <a:xfrm>
            <a:off x="1920826" y="4352925"/>
            <a:ext cx="3444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151232C-80A3-4F1A-A7AF-8C26AB639777}" type="datetime'''''''''''''''''''''''3''2''''''''''''%'''''''''''">
              <a:rPr lang="en-US" sz="1100">
                <a:solidFill>
                  <a:schemeClr val="bg1"/>
                </a:solidFill>
                <a:latin typeface="Arial"/>
                <a:cs typeface="Arial"/>
                <a:sym typeface="Arial"/>
              </a:rPr>
              <a:pPr/>
              <a:t>32%</a:t>
            </a:fld>
            <a:endParaRPr lang="ru-RU" sz="110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" name="Прямоугольник 65"/>
          <p:cNvSpPr/>
          <p:nvPr>
            <p:custDataLst>
              <p:tags r:id="rId20"/>
            </p:custDataLst>
          </p:nvPr>
        </p:nvSpPr>
        <p:spPr bwMode="auto">
          <a:xfrm>
            <a:off x="1920826" y="3495675"/>
            <a:ext cx="3444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BCAB0CD-F89D-47CB-A639-BCEECAE5D35A}" type="datetime'''''''''''''6''''''8''''''''''''''''''%'''''">
              <a:rPr lang="en-US" sz="11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68%</a:t>
            </a:fld>
            <a:endParaRPr lang="ru-RU" sz="11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Прямоугольник 47"/>
          <p:cNvSpPr/>
          <p:nvPr>
            <p:custDataLst>
              <p:tags r:id="rId21"/>
            </p:custDataLst>
          </p:nvPr>
        </p:nvSpPr>
        <p:spPr bwMode="auto">
          <a:xfrm>
            <a:off x="1497013" y="4837113"/>
            <a:ext cx="265113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CBAD23B-2418-4AA7-88CB-808D7287790D}" type="datetime'''3''''''''''''00''''''''''''-6''''''''''''''0''0''''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300-600</a:t>
            </a:fld>
            <a:endParaRPr lang="ru-RU" sz="10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" name="Прямоугольник 64"/>
          <p:cNvSpPr/>
          <p:nvPr>
            <p:custDataLst>
              <p:tags r:id="rId22"/>
            </p:custDataLst>
          </p:nvPr>
        </p:nvSpPr>
        <p:spPr bwMode="gray">
          <a:xfrm>
            <a:off x="1540289" y="4402138"/>
            <a:ext cx="3444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276CB2A-D11C-4B0E-9403-EA0058C80CAE}" type="datetime'2''''''''4''''''''''''''''%'''''''">
              <a:rPr lang="en-US" sz="1100">
                <a:solidFill>
                  <a:schemeClr val="bg1"/>
                </a:solidFill>
                <a:latin typeface="Arial"/>
                <a:cs typeface="Arial"/>
                <a:sym typeface="Arial"/>
              </a:rPr>
              <a:pPr/>
              <a:t>24%</a:t>
            </a:fld>
            <a:endParaRPr lang="ru-RU" sz="11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" name="Прямоугольник 63"/>
          <p:cNvSpPr/>
          <p:nvPr>
            <p:custDataLst>
              <p:tags r:id="rId23"/>
            </p:custDataLst>
          </p:nvPr>
        </p:nvSpPr>
        <p:spPr bwMode="auto">
          <a:xfrm>
            <a:off x="1506488" y="3448050"/>
            <a:ext cx="3444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3CDDAF6-901F-4E91-8B97-D3D511427F2B}" type="datetime'''7''''''''''6''%'''''''''''''''''''''''">
              <a:rPr lang="en-US" sz="11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76%</a:t>
            </a:fld>
            <a:endParaRPr lang="ru-RU" sz="11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Прямоугольник 46"/>
          <p:cNvSpPr/>
          <p:nvPr>
            <p:custDataLst>
              <p:tags r:id="rId24"/>
            </p:custDataLst>
          </p:nvPr>
        </p:nvSpPr>
        <p:spPr bwMode="auto">
          <a:xfrm>
            <a:off x="1068388" y="4837113"/>
            <a:ext cx="292100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7AAE51D-4027-4DD0-BB80-3A9353EF31AF}" type="datetime'6''''''''''''''''0''''0''''''''-''''''''''1''0''''0''''0''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600-1000</a:t>
            </a:fld>
            <a:endParaRPr lang="ru-RU" sz="10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Прямоугольник 62"/>
          <p:cNvSpPr/>
          <p:nvPr>
            <p:custDataLst>
              <p:tags r:id="rId25"/>
            </p:custDataLst>
          </p:nvPr>
        </p:nvSpPr>
        <p:spPr bwMode="gray">
          <a:xfrm>
            <a:off x="1141741" y="4456377"/>
            <a:ext cx="3444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81834A5-744B-49A1-B59E-638B808965D8}" type="datetime'''''1''''''''''''''''4''''''''''''''%'''''">
              <a:rPr lang="en-US" sz="1100">
                <a:solidFill>
                  <a:schemeClr val="bg1"/>
                </a:solidFill>
                <a:latin typeface="Arial"/>
                <a:cs typeface="Arial"/>
                <a:sym typeface="Arial"/>
              </a:rPr>
              <a:pPr/>
              <a:t>14%</a:t>
            </a:fld>
            <a:endParaRPr lang="ru-RU" sz="11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Прямоугольник 60"/>
          <p:cNvSpPr/>
          <p:nvPr>
            <p:custDataLst>
              <p:tags r:id="rId26"/>
            </p:custDataLst>
          </p:nvPr>
        </p:nvSpPr>
        <p:spPr bwMode="auto">
          <a:xfrm>
            <a:off x="1126232" y="3196696"/>
            <a:ext cx="3444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51F171F-832D-4540-A0C8-F32A459B4A10}" type="datetime'''''''''''''''''''''''8''''''''''6''%'''''">
              <a:rPr lang="en-US" sz="11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86%</a:t>
            </a:fld>
            <a:endParaRPr lang="ru-RU" sz="11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Прямоугольник 44"/>
          <p:cNvSpPr/>
          <p:nvPr>
            <p:custDataLst>
              <p:tags r:id="rId27"/>
            </p:custDataLst>
          </p:nvPr>
        </p:nvSpPr>
        <p:spPr bwMode="auto">
          <a:xfrm>
            <a:off x="604838" y="4837113"/>
            <a:ext cx="401638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651CFC4-E416-4DCF-8D2B-1E8F86612CD8}" type="datetime'''''''''&gt; ''''''''''''''''''''''''1''0''''''0''''''''''0''''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&gt; 1000</a:t>
            </a:fld>
            <a:endParaRPr lang="ru-RU" sz="1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Прямоугольник 61"/>
          <p:cNvSpPr/>
          <p:nvPr>
            <p:custDataLst>
              <p:tags r:id="rId28"/>
            </p:custDataLst>
          </p:nvPr>
        </p:nvSpPr>
        <p:spPr bwMode="gray">
          <a:xfrm>
            <a:off x="696392" y="4542581"/>
            <a:ext cx="3444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70818C8-B518-440E-9611-594092937E22}" type="datetime'''''''''''''''''''''21''''''''''''''''''''''%'">
              <a:rPr lang="en-US" sz="1100">
                <a:solidFill>
                  <a:schemeClr val="bg1"/>
                </a:solidFill>
                <a:latin typeface="Arial"/>
                <a:cs typeface="Arial"/>
                <a:sym typeface="Arial"/>
              </a:rPr>
              <a:pPr/>
              <a:t>21%</a:t>
            </a:fld>
            <a:endParaRPr lang="ru-RU" sz="11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Прямоугольник 59"/>
          <p:cNvSpPr/>
          <p:nvPr>
            <p:custDataLst>
              <p:tags r:id="rId29"/>
            </p:custDataLst>
          </p:nvPr>
        </p:nvSpPr>
        <p:spPr bwMode="auto">
          <a:xfrm>
            <a:off x="698500" y="3949700"/>
            <a:ext cx="3444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5004BAE-B397-4E98-8FC6-4CA2F3CB7CA0}" type="datetime'''7''''''''''''''9''''''%'''''''''''''''''''''''">
              <a:rPr lang="en-US" sz="11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79%</a:t>
            </a:fld>
            <a:endParaRPr lang="ru-RU" sz="11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" name="Прямоугольник 50"/>
          <p:cNvSpPr/>
          <p:nvPr>
            <p:custDataLst>
              <p:tags r:id="rId30"/>
            </p:custDataLst>
          </p:nvPr>
        </p:nvSpPr>
        <p:spPr bwMode="auto">
          <a:xfrm>
            <a:off x="2660650" y="4837113"/>
            <a:ext cx="404813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E2B4A39-18A7-4CFF-B56A-B0D33317957E}" type="datetime'''''5''0''''''-''''1''''''''0''''''''''0''''''''''''''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50-100</a:t>
            </a:fld>
            <a:endParaRPr lang="ru-RU" sz="10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" name="Прямоугольник 57"/>
          <p:cNvSpPr/>
          <p:nvPr>
            <p:custDataLst>
              <p:tags r:id="rId31"/>
            </p:custDataLst>
          </p:nvPr>
        </p:nvSpPr>
        <p:spPr bwMode="auto">
          <a:xfrm>
            <a:off x="323850" y="2728913"/>
            <a:ext cx="174625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endParaRPr lang="ru-RU" sz="1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" name="Прямоугольник 54"/>
          <p:cNvSpPr/>
          <p:nvPr>
            <p:custDataLst>
              <p:tags r:id="rId32"/>
            </p:custDataLst>
          </p:nvPr>
        </p:nvSpPr>
        <p:spPr bwMode="auto">
          <a:xfrm>
            <a:off x="4378325" y="4837113"/>
            <a:ext cx="265113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490B885-B35B-47B3-804E-71B633212DDD}" type="datetime'''''''''''0''''''-''''''''''1''''''''''0''''''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0-10</a:t>
            </a:fld>
            <a:endParaRPr lang="ru-RU" sz="10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" name="Прямоугольник 78"/>
          <p:cNvSpPr/>
          <p:nvPr>
            <p:custDataLst>
              <p:tags r:id="rId33"/>
            </p:custDataLst>
          </p:nvPr>
        </p:nvSpPr>
        <p:spPr bwMode="gray">
          <a:xfrm>
            <a:off x="4379913" y="4170362"/>
            <a:ext cx="3444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2575FC0-BACC-4AF2-93D2-37B66C8F90F4}" type="datetime'''''9''''''''2''''''''''''''''''%'''''''''''''''''''''''">
              <a:rPr lang="en-US" sz="1100">
                <a:solidFill>
                  <a:schemeClr val="bg1"/>
                </a:solidFill>
                <a:latin typeface="Arial"/>
                <a:cs typeface="Arial"/>
                <a:sym typeface="Arial"/>
              </a:rPr>
              <a:pPr/>
              <a:t>92%</a:t>
            </a:fld>
            <a:endParaRPr lang="ru-RU" sz="11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" name="Прямоугольник 77"/>
          <p:cNvSpPr/>
          <p:nvPr>
            <p:custDataLst>
              <p:tags r:id="rId34"/>
            </p:custDataLst>
          </p:nvPr>
        </p:nvSpPr>
        <p:spPr bwMode="auto">
          <a:xfrm>
            <a:off x="4419662" y="3576638"/>
            <a:ext cx="2603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ED8C247-B1AD-40CA-8609-9647E5EE8813}" type="datetime'''''''''''''''''''''8''''''''''''''%'''''''''''''''">
              <a:rPr lang="en-US" sz="11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8%</a:t>
            </a:fld>
            <a:endParaRPr lang="ru-RU" sz="11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" name="Прямоугольник 53"/>
          <p:cNvSpPr/>
          <p:nvPr>
            <p:custDataLst>
              <p:tags r:id="rId35"/>
            </p:custDataLst>
          </p:nvPr>
        </p:nvSpPr>
        <p:spPr bwMode="auto">
          <a:xfrm>
            <a:off x="3933825" y="4837113"/>
            <a:ext cx="334963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EAB3F54-0F4C-459B-B6F2-B9F2F9226D18}" type="datetime'''''1''''''''''''''''0''''-''''''2''''''''''''''''''0''''''''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10-20</a:t>
            </a:fld>
            <a:endParaRPr lang="ru-RU" sz="1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" name="Прямоугольник 76"/>
          <p:cNvSpPr/>
          <p:nvPr>
            <p:custDataLst>
              <p:tags r:id="rId36"/>
            </p:custDataLst>
          </p:nvPr>
        </p:nvSpPr>
        <p:spPr bwMode="gray">
          <a:xfrm>
            <a:off x="4008438" y="3504142"/>
            <a:ext cx="3444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B9A0F0F-EEBE-4195-BA83-D7A33068CC41}" type="datetime'''''''9''''''''''''''1''''''''''''''''''''''''''''''%'''">
              <a:rPr lang="en-US" sz="1100">
                <a:solidFill>
                  <a:schemeClr val="bg1"/>
                </a:solidFill>
                <a:latin typeface="Arial"/>
                <a:cs typeface="Arial"/>
                <a:sym typeface="Arial"/>
              </a:rPr>
              <a:pPr/>
              <a:t>91%</a:t>
            </a:fld>
            <a:endParaRPr lang="ru-RU" sz="11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" name="Прямоугольник 75"/>
          <p:cNvSpPr/>
          <p:nvPr>
            <p:custDataLst>
              <p:tags r:id="rId37"/>
            </p:custDataLst>
          </p:nvPr>
        </p:nvSpPr>
        <p:spPr bwMode="auto">
          <a:xfrm>
            <a:off x="4008438" y="2515257"/>
            <a:ext cx="2603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5B3192E-9D5B-45BB-979B-81ECE8F19642}" type="datetime'''''''''''''''''9''''''''''''''''''''''''''''''''%'''''''">
              <a:rPr lang="en-US" sz="11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9%</a:t>
            </a:fld>
            <a:endParaRPr lang="ru-RU" sz="11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" name="Прямоугольник 52"/>
          <p:cNvSpPr/>
          <p:nvPr>
            <p:custDataLst>
              <p:tags r:id="rId38"/>
            </p:custDataLst>
          </p:nvPr>
        </p:nvSpPr>
        <p:spPr bwMode="auto">
          <a:xfrm>
            <a:off x="3519488" y="4837113"/>
            <a:ext cx="334963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D4213BC-8F83-4909-803B-D0E0402152C9}" type="datetime'''''''''2''0''''''''''-3''''''''''''''''''''0''''''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20-30</a:t>
            </a:fld>
            <a:endParaRPr lang="ru-RU" sz="10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Прямоугольник 74"/>
          <p:cNvSpPr/>
          <p:nvPr>
            <p:custDataLst>
              <p:tags r:id="rId39"/>
            </p:custDataLst>
          </p:nvPr>
        </p:nvSpPr>
        <p:spPr bwMode="gray">
          <a:xfrm>
            <a:off x="3580606" y="3893609"/>
            <a:ext cx="3444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2AE9979-ACB5-49AE-AC9A-354FF97BAA87}" type="datetime'''''''''''''''''''''''''8''7''''''''%'''''''''''''">
              <a:rPr lang="en-US" sz="1100">
                <a:solidFill>
                  <a:schemeClr val="bg1"/>
                </a:solidFill>
                <a:latin typeface="Arial"/>
                <a:cs typeface="Arial"/>
                <a:sym typeface="Arial"/>
              </a:rPr>
              <a:pPr/>
              <a:t>87%</a:t>
            </a:fld>
            <a:endParaRPr lang="ru-RU" sz="11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Прямоугольник 73"/>
          <p:cNvSpPr/>
          <p:nvPr>
            <p:custDataLst>
              <p:tags r:id="rId40"/>
            </p:custDataLst>
          </p:nvPr>
        </p:nvSpPr>
        <p:spPr bwMode="auto">
          <a:xfrm>
            <a:off x="3570023" y="3184525"/>
            <a:ext cx="3444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6175C79-9DDB-4DCF-A73C-CF7F2B42535A}" type="datetime'''''''''''1''''''3''''''''''''''''''''''''''%'''''''''''''''''">
              <a:rPr lang="en-US" sz="11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13%</a:t>
            </a:fld>
            <a:endParaRPr lang="ru-RU" sz="11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" name="Прямоугольник 51"/>
          <p:cNvSpPr/>
          <p:nvPr>
            <p:custDataLst>
              <p:tags r:id="rId41"/>
            </p:custDataLst>
          </p:nvPr>
        </p:nvSpPr>
        <p:spPr bwMode="auto">
          <a:xfrm>
            <a:off x="3105150" y="4837113"/>
            <a:ext cx="334963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8FD57CC-2792-44C2-9839-8A4A516C225F}" type="datetime'''3''''''''''0''''''''''''''''''-''5''''''0''''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30-50</a:t>
            </a:fld>
            <a:endParaRPr lang="ru-RU" sz="10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" name="Прямоугольник 72"/>
          <p:cNvSpPr/>
          <p:nvPr>
            <p:custDataLst>
              <p:tags r:id="rId42"/>
            </p:custDataLst>
          </p:nvPr>
        </p:nvSpPr>
        <p:spPr bwMode="gray">
          <a:xfrm>
            <a:off x="3149551" y="4200525"/>
            <a:ext cx="3444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A8B8AA6-E933-46F6-9EBC-39FB8338AA0C}" type="datetime'''''''''7''''''''4''''''''''''%'''''''''''''''''''''''">
              <a:rPr lang="en-US" sz="1100">
                <a:solidFill>
                  <a:schemeClr val="bg1"/>
                </a:solidFill>
                <a:latin typeface="Arial"/>
                <a:cs typeface="Arial"/>
                <a:sym typeface="Arial"/>
              </a:rPr>
              <a:pPr/>
              <a:t>74%</a:t>
            </a:fld>
            <a:endParaRPr lang="ru-RU" sz="110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" name="Прямоугольник 71"/>
          <p:cNvSpPr/>
          <p:nvPr>
            <p:custDataLst>
              <p:tags r:id="rId43"/>
            </p:custDataLst>
          </p:nvPr>
        </p:nvSpPr>
        <p:spPr bwMode="auto">
          <a:xfrm>
            <a:off x="3219400" y="3729568"/>
            <a:ext cx="3444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687FC7C-95AA-4FA3-AE25-7FBDB6466B0F}" type="datetime'''2''''6''''''''''''''''''%'''''''''">
              <a:rPr lang="en-US" sz="11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26%</a:t>
            </a:fld>
            <a:endParaRPr lang="ru-RU" sz="11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" name="Прямоугольник 80"/>
          <p:cNvSpPr/>
          <p:nvPr>
            <p:custDataLst>
              <p:tags r:id="rId44"/>
            </p:custDataLst>
          </p:nvPr>
        </p:nvSpPr>
        <p:spPr bwMode="auto">
          <a:xfrm>
            <a:off x="2663887" y="5919788"/>
            <a:ext cx="179388" cy="1333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3" name="Прямоугольник 79"/>
          <p:cNvSpPr/>
          <p:nvPr>
            <p:custDataLst>
              <p:tags r:id="rId45"/>
            </p:custDataLst>
          </p:nvPr>
        </p:nvSpPr>
        <p:spPr bwMode="auto">
          <a:xfrm>
            <a:off x="2663887" y="5716588"/>
            <a:ext cx="179388" cy="133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4" name="Прямоугольник 81"/>
          <p:cNvSpPr/>
          <p:nvPr>
            <p:custDataLst>
              <p:tags r:id="rId46"/>
            </p:custDataLst>
          </p:nvPr>
        </p:nvSpPr>
        <p:spPr bwMode="auto">
          <a:xfrm>
            <a:off x="2894074" y="5916613"/>
            <a:ext cx="1785938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Оставшиеся запасы</a:t>
            </a:r>
            <a:endParaRPr lang="ru-RU" sz="1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" name="Прямоугольник 82"/>
          <p:cNvSpPr/>
          <p:nvPr>
            <p:custDataLst>
              <p:tags r:id="rId47"/>
            </p:custDataLst>
          </p:nvPr>
        </p:nvSpPr>
        <p:spPr bwMode="auto">
          <a:xfrm>
            <a:off x="2894075" y="5713413"/>
            <a:ext cx="1512888" cy="14925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Извлеченные запасы</a:t>
            </a:r>
            <a:endParaRPr lang="ru-RU" sz="1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" name="TextBox 55"/>
          <p:cNvSpPr txBox="1"/>
          <p:nvPr>
            <p:custDataLst>
              <p:tags r:id="rId48"/>
            </p:custDataLst>
          </p:nvPr>
        </p:nvSpPr>
        <p:spPr>
          <a:xfrm>
            <a:off x="215516" y="1778623"/>
            <a:ext cx="1108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Запасы,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млн.т</a:t>
            </a:r>
            <a:endParaRPr lang="ru-RU" sz="1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>
            <p:custDataLst>
              <p:tags r:id="rId49"/>
            </p:custDataLst>
          </p:nvPr>
        </p:nvSpPr>
        <p:spPr>
          <a:xfrm>
            <a:off x="1264821" y="5240308"/>
            <a:ext cx="28737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Распределение запасов по качеству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kH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7338" y="1268760"/>
            <a:ext cx="4466323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100" b="1" dirty="0" smtClean="0">
                <a:solidFill>
                  <a:schemeClr val="accent1"/>
                </a:solidFill>
              </a:rPr>
              <a:t>Распределение запасов ОАО «Газпром нефть» по качеству</a:t>
            </a:r>
            <a:endParaRPr lang="en-US" sz="1100" b="1" dirty="0" smtClean="0">
              <a:solidFill>
                <a:schemeClr val="accent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76826" y="1268760"/>
            <a:ext cx="3779838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100" b="1" dirty="0" smtClean="0">
                <a:solidFill>
                  <a:schemeClr val="accent1"/>
                </a:solidFill>
              </a:rPr>
              <a:t>Среднее качество  новых разбуриваемых запасов</a:t>
            </a:r>
            <a:r>
              <a:rPr lang="ru-RU" sz="1100" b="1" dirty="0">
                <a:solidFill>
                  <a:schemeClr val="accent1"/>
                </a:solidFill>
              </a:rPr>
              <a:t> </a:t>
            </a:r>
            <a:r>
              <a:rPr lang="ru-RU" sz="1100" b="1" dirty="0" smtClean="0">
                <a:solidFill>
                  <a:schemeClr val="accent1"/>
                </a:solidFill>
              </a:rPr>
              <a:t>(кН)</a:t>
            </a:r>
          </a:p>
        </p:txBody>
      </p:sp>
      <p:graphicFrame>
        <p:nvGraphicFramePr>
          <p:cNvPr id="65" name="Объект 10"/>
          <p:cNvGraphicFramePr>
            <a:graphicFrameLocks/>
          </p:cNvGraphicFramePr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734080281"/>
              </p:ext>
            </p:extLst>
          </p:nvPr>
        </p:nvGraphicFramePr>
        <p:xfrm>
          <a:off x="5745442" y="4020401"/>
          <a:ext cx="2451156" cy="129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3"/>
          </a:graphicData>
        </a:graphic>
      </p:graphicFrame>
      <p:cxnSp>
        <p:nvCxnSpPr>
          <p:cNvPr id="66" name="Прямая соединительная линия 2"/>
          <p:cNvCxnSpPr/>
          <p:nvPr>
            <p:custDataLst>
              <p:tags r:id="rId51"/>
            </p:custDataLst>
          </p:nvPr>
        </p:nvCxnSpPr>
        <p:spPr bwMode="auto">
          <a:xfrm>
            <a:off x="5735917" y="4064851"/>
            <a:ext cx="203200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"/>
          <p:cNvSpPr/>
          <p:nvPr>
            <p:custDataLst>
              <p:tags r:id="rId52"/>
            </p:custDataLst>
          </p:nvPr>
        </p:nvSpPr>
        <p:spPr bwMode="auto">
          <a:xfrm>
            <a:off x="5362855" y="3988651"/>
            <a:ext cx="322263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5C52791-B1E6-459E-BF25-1971487BC59A}" type="datetime'''''''''''''''''''''''1''''''''''''''''''''0''''0''''%''''''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100%</a:t>
            </a:fld>
            <a:endParaRPr lang="ru-RU" sz="1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8" name="Прямоугольник 81968"/>
          <p:cNvSpPr/>
          <p:nvPr>
            <p:custDataLst>
              <p:tags r:id="rId53"/>
            </p:custDataLst>
          </p:nvPr>
        </p:nvSpPr>
        <p:spPr bwMode="auto">
          <a:xfrm>
            <a:off x="8185720" y="4703026"/>
            <a:ext cx="10668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Бурение на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краевых зонах</a:t>
            </a:r>
            <a:endParaRPr lang="ru-RU" sz="1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9" name="Прямоугольник 19"/>
          <p:cNvSpPr/>
          <p:nvPr>
            <p:custDataLst>
              <p:tags r:id="rId54"/>
            </p:custDataLst>
          </p:nvPr>
        </p:nvSpPr>
        <p:spPr bwMode="auto">
          <a:xfrm>
            <a:off x="7601230" y="5334851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5F43C40-834A-44D2-AA2B-12043DC0DBA9}" type="datetime'''''''''2''0''''''''''''14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2014</a:t>
            </a:fld>
            <a:endParaRPr lang="ru-RU" sz="1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Прямоугольник 81926"/>
          <p:cNvSpPr/>
          <p:nvPr>
            <p:custDataLst>
              <p:tags r:id="rId55"/>
            </p:custDataLst>
          </p:nvPr>
        </p:nvSpPr>
        <p:spPr bwMode="gray">
          <a:xfrm>
            <a:off x="7575830" y="4688738"/>
            <a:ext cx="3444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3931735-C375-4808-ACE6-03E0BAB5DF85}" type="datetime'''''''''7''''''''''''''''''''''''''''''6''''''''''%'''''''''''">
              <a:rPr lang="en-US" sz="900">
                <a:solidFill>
                  <a:schemeClr val="bg1"/>
                </a:solidFill>
                <a:latin typeface="Arial"/>
                <a:cs typeface="Arial"/>
                <a:sym typeface="Arial"/>
              </a:rPr>
              <a:pPr/>
              <a:t>76%</a:t>
            </a:fld>
            <a:endParaRPr lang="ru-RU" sz="90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1" name="Прямоугольник 15"/>
          <p:cNvSpPr/>
          <p:nvPr>
            <p:custDataLst>
              <p:tags r:id="rId56"/>
            </p:custDataLst>
          </p:nvPr>
        </p:nvSpPr>
        <p:spPr bwMode="auto">
          <a:xfrm>
            <a:off x="6815417" y="5334851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2287657-2B01-455B-BF55-2F432076A27A}" type="datetime'''''''2''''''''''''0''''1''''''''3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2013</a:t>
            </a:fld>
            <a:endParaRPr lang="ru-RU" sz="10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Прямоугольник 81929"/>
          <p:cNvSpPr/>
          <p:nvPr>
            <p:custDataLst>
              <p:tags r:id="rId57"/>
            </p:custDataLst>
          </p:nvPr>
        </p:nvSpPr>
        <p:spPr bwMode="gray">
          <a:xfrm>
            <a:off x="6790017" y="4760176"/>
            <a:ext cx="3444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B868F7F-4A93-40D8-BE2C-EDE01A2573CD}" type="datetime'''''6''''''''''''''''''''''''''''''''''''''''''4''''%'''''">
              <a:rPr lang="en-US" sz="900">
                <a:solidFill>
                  <a:schemeClr val="bg1"/>
                </a:solidFill>
                <a:latin typeface="Arial"/>
                <a:cs typeface="Arial"/>
                <a:sym typeface="Arial"/>
              </a:rPr>
              <a:pPr/>
              <a:t>64%</a:t>
            </a:fld>
            <a:endParaRPr lang="ru-RU" sz="9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3" name="Прямоугольник 11"/>
          <p:cNvSpPr/>
          <p:nvPr>
            <p:custDataLst>
              <p:tags r:id="rId58"/>
            </p:custDataLst>
          </p:nvPr>
        </p:nvSpPr>
        <p:spPr bwMode="auto">
          <a:xfrm>
            <a:off x="6029605" y="5334851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3D4CBC3-F685-49E8-9879-89B5F64161A6}" type="datetime'''2''''''''''''''''''''''0''''''''''''''''''''1''''2''''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2012</a:t>
            </a:fld>
            <a:endParaRPr lang="ru-RU" sz="1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" name="Прямоугольник 13"/>
          <p:cNvSpPr/>
          <p:nvPr>
            <p:custDataLst>
              <p:tags r:id="rId59"/>
            </p:custDataLst>
          </p:nvPr>
        </p:nvSpPr>
        <p:spPr bwMode="gray">
          <a:xfrm>
            <a:off x="6004205" y="4879238"/>
            <a:ext cx="3444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94B0140-C618-41F7-AD59-C919FDAA6FB3}" type="datetime'4''''''''''''3''''''''''''''''''''''''''%'''''''''''''">
              <a:rPr lang="en-US" sz="900">
                <a:solidFill>
                  <a:schemeClr val="bg1"/>
                </a:solidFill>
                <a:latin typeface="Arial"/>
                <a:cs typeface="Arial"/>
                <a:sym typeface="Arial"/>
              </a:rPr>
              <a:pPr/>
              <a:t>43%</a:t>
            </a:fld>
            <a:endParaRPr lang="ru-RU" sz="9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208081" y="3645024"/>
            <a:ext cx="3420565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100" b="1" dirty="0" smtClean="0">
                <a:solidFill>
                  <a:schemeClr val="accent1"/>
                </a:solidFill>
              </a:rPr>
              <a:t>Доля бурения на краевых зонах</a:t>
            </a:r>
            <a:endParaRPr lang="en-US" sz="1100" b="1" dirty="0" smtClean="0">
              <a:solidFill>
                <a:schemeClr val="accent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68196" y="1670901"/>
            <a:ext cx="28725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800" b="1" i="0" u="none" strike="noStrike" kern="1200" baseline="0">
                <a:solidFill>
                  <a:srgbClr val="3C3C3C"/>
                </a:solidFill>
                <a:latin typeface="Calibri"/>
                <a:ea typeface="Calibri"/>
                <a:cs typeface="Calibri"/>
              </a:defRPr>
            </a:pPr>
            <a:r>
              <a:rPr lang="en-US" dirty="0" smtClean="0"/>
              <a:t>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ДЕЙСТВУЮЩИХ МЕСТОРОЖДЕНИЙ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2" y="1484784"/>
            <a:ext cx="4611154" cy="235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149762"/>
              </p:ext>
            </p:extLst>
          </p:nvPr>
        </p:nvGraphicFramePr>
        <p:xfrm>
          <a:off x="248878" y="1052736"/>
          <a:ext cx="497119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597"/>
                <a:gridCol w="24855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Технологически доступно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4920 скважин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Рентабельно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1143 скважины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3277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 t="2648" r="5755" b="3708"/>
          <a:stretch/>
        </p:blipFill>
        <p:spPr bwMode="auto">
          <a:xfrm>
            <a:off x="632655" y="4053237"/>
            <a:ext cx="3723321" cy="2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82240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/>
              <a:t>Распределение проницаемости по </a:t>
            </a:r>
            <a:r>
              <a:rPr lang="ru-RU" sz="1200" b="1" dirty="0" err="1" smtClean="0"/>
              <a:t>латерали</a:t>
            </a:r>
            <a:endParaRPr lang="ru-RU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98114" y="6277585"/>
            <a:ext cx="2808312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200" b="1" dirty="0" smtClean="0"/>
              <a:t>Средний </a:t>
            </a:r>
            <a:r>
              <a:rPr lang="ru-RU" sz="1200" b="1" dirty="0" err="1" smtClean="0"/>
              <a:t>Кпр</a:t>
            </a:r>
            <a:r>
              <a:rPr lang="ru-RU" sz="1200" b="1" dirty="0" smtClean="0"/>
              <a:t> </a:t>
            </a:r>
            <a:r>
              <a:rPr lang="en-US" sz="1200" b="1" dirty="0" smtClean="0"/>
              <a:t>&gt; 2</a:t>
            </a:r>
            <a:r>
              <a:rPr lang="ru-RU" sz="1200" b="1" dirty="0" smtClean="0"/>
              <a:t> – по действующей классификации не </a:t>
            </a:r>
            <a:r>
              <a:rPr lang="ru-RU" sz="1200" b="1" dirty="0" err="1" smtClean="0"/>
              <a:t>ТрИЗ</a:t>
            </a:r>
            <a:endParaRPr lang="ru-RU" sz="1200" b="1" dirty="0" smtClean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406792"/>
              </p:ext>
            </p:extLst>
          </p:nvPr>
        </p:nvGraphicFramePr>
        <p:xfrm>
          <a:off x="5004048" y="1196752"/>
          <a:ext cx="4032448" cy="5187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3600400"/>
              </a:tblGrid>
              <a:tr h="3659993">
                <a:tc gridSpan="2">
                  <a:txBody>
                    <a:bodyPr/>
                    <a:lstStyle/>
                    <a:p>
                      <a:pPr marL="363538" marR="0" lvl="1" indent="-1793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4077"/>
                        </a:buClr>
                        <a:buSzPct val="75000"/>
                        <a:buFont typeface="Arial Narrow" pitchFamily="34" charset="0"/>
                        <a:buChar char="►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В отличие от новых, основной проблемой для полномасштабной разработки действующих месторождений является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неретабельность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значительного числа конкретных новых скважин на участках залежей со сложными горно-геологическими характеристиками</a:t>
                      </a:r>
                    </a:p>
                    <a:p>
                      <a:pPr marL="363538" marR="0" lvl="1" indent="-1793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4077"/>
                        </a:buClr>
                        <a:buSzPct val="75000"/>
                        <a:buFont typeface="Arial Narrow" pitchFamily="34" charset="0"/>
                        <a:buChar char="►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В результате на месторождении, залежи которого в среднем имеют хорошие ФЕС, фактический КИН может быть ниже проектного на 10-15% - т.е. в разработку не будет вовлечено 30-40% от поставленных на баланс извлекаемых запасов нефти</a:t>
                      </a:r>
                    </a:p>
                    <a:p>
                      <a:pPr marL="363538" marR="0" lvl="1" indent="-1793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4077"/>
                        </a:buClr>
                        <a:buSzPct val="75000"/>
                        <a:buFont typeface="Arial Narrow" pitchFamily="34" charset="0"/>
                        <a:buChar char="►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Решить эту проблему точечными льготами проблематично из-за того что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трудноизвелкаемые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C3C3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запасы «соседствуют» (имеют гидродинамическую связь) с эффективными запасами и администрировать границу между ними можно только по экономике</a:t>
                      </a:r>
                      <a:endParaRPr kumimoji="0" lang="ru-RU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363538" marR="0" lvl="1" indent="-1793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4077"/>
                        </a:buClr>
                        <a:buSzPct val="75000"/>
                        <a:buFont typeface="Arial Narrow" pitchFamily="34" charset="0"/>
                        <a:buChar char="►"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C3C3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4543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+</a:t>
                      </a:r>
                      <a:endParaRPr lang="ru-RU" sz="6600" b="1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Налог на финансовый результат необходим в первую очередь для действующих месторождений, на которых, в отличие от новых, не решены проблемы с эффективностью добычи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ОАО «ГАЗПРОМ НЕФТЬ» СОВЕРШИЛА ТЕХНОЛОГИЧЕСКИЙ ПЕРЕХОД НА НОВЫЙ ТЕХНИЧЕСКИЙ УРОВЕНЬ ДОБЫЧИ</a:t>
            </a:r>
            <a:endParaRPr lang="en-US" dirty="0"/>
          </a:p>
        </p:txBody>
      </p:sp>
      <p:graphicFrame>
        <p:nvGraphicFramePr>
          <p:cNvPr id="3" name="Объект 10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1831148"/>
              </p:ext>
            </p:extLst>
          </p:nvPr>
        </p:nvGraphicFramePr>
        <p:xfrm>
          <a:off x="4965160" y="3830799"/>
          <a:ext cx="2451156" cy="129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8"/>
          </a:graphicData>
        </a:graphic>
      </p:graphicFrame>
      <p:cxnSp>
        <p:nvCxnSpPr>
          <p:cNvPr id="4" name="Прямая соединительная линия 2"/>
          <p:cNvCxnSpPr/>
          <p:nvPr>
            <p:custDataLst>
              <p:tags r:id="rId2"/>
            </p:custDataLst>
          </p:nvPr>
        </p:nvCxnSpPr>
        <p:spPr bwMode="auto">
          <a:xfrm>
            <a:off x="4955635" y="3875249"/>
            <a:ext cx="203200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6"/>
          <p:cNvSpPr/>
          <p:nvPr>
            <p:custDataLst>
              <p:tags r:id="rId3"/>
            </p:custDataLst>
          </p:nvPr>
        </p:nvSpPr>
        <p:spPr bwMode="auto">
          <a:xfrm>
            <a:off x="4582573" y="3799049"/>
            <a:ext cx="322263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5C52791-B1E6-459E-BF25-1971487BC59A}" type="datetime'''''''''''''''''''''''1''''''''''''''''''''0''''0''''%''''''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100%</a:t>
            </a:fld>
            <a:endParaRPr lang="ru-RU" sz="1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Прямоугольник 81968"/>
          <p:cNvSpPr/>
          <p:nvPr>
            <p:custDataLst>
              <p:tags r:id="rId4"/>
            </p:custDataLst>
          </p:nvPr>
        </p:nvSpPr>
        <p:spPr bwMode="auto">
          <a:xfrm>
            <a:off x="7405438" y="4513424"/>
            <a:ext cx="10668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Бурение на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краевых зонах</a:t>
            </a:r>
            <a:endParaRPr lang="ru-RU" sz="1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Прямоугольник 19"/>
          <p:cNvSpPr/>
          <p:nvPr>
            <p:custDataLst>
              <p:tags r:id="rId5"/>
            </p:custDataLst>
          </p:nvPr>
        </p:nvSpPr>
        <p:spPr bwMode="auto">
          <a:xfrm>
            <a:off x="6820948" y="5145249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5F43C40-834A-44D2-AA2B-12043DC0DBA9}" type="datetime'''''''''2''0''''''''''''14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2014</a:t>
            </a:fld>
            <a:endParaRPr lang="ru-RU" sz="1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Прямоугольник 81926"/>
          <p:cNvSpPr/>
          <p:nvPr>
            <p:custDataLst>
              <p:tags r:id="rId6"/>
            </p:custDataLst>
          </p:nvPr>
        </p:nvSpPr>
        <p:spPr bwMode="gray">
          <a:xfrm>
            <a:off x="6795548" y="4499136"/>
            <a:ext cx="3444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3931735-C375-4808-ACE6-03E0BAB5DF85}" type="datetime'''''''''7''''''''''''''''''''''''''''''6''''''''''%'''''''''''">
              <a:rPr lang="en-US" sz="900">
                <a:solidFill>
                  <a:schemeClr val="bg1"/>
                </a:solidFill>
                <a:latin typeface="Arial"/>
                <a:cs typeface="Arial"/>
                <a:sym typeface="Arial"/>
              </a:rPr>
              <a:pPr/>
              <a:t>76%</a:t>
            </a:fld>
            <a:endParaRPr lang="ru-RU" sz="90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Прямоугольник 15"/>
          <p:cNvSpPr/>
          <p:nvPr>
            <p:custDataLst>
              <p:tags r:id="rId7"/>
            </p:custDataLst>
          </p:nvPr>
        </p:nvSpPr>
        <p:spPr bwMode="auto">
          <a:xfrm>
            <a:off x="6035135" y="5145249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2287657-2B01-455B-BF55-2F432076A27A}" type="datetime'''''''2''''''''''''0''''1''''''''3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2013</a:t>
            </a:fld>
            <a:endParaRPr lang="ru-RU" sz="10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Прямоугольник 81929"/>
          <p:cNvSpPr/>
          <p:nvPr>
            <p:custDataLst>
              <p:tags r:id="rId8"/>
            </p:custDataLst>
          </p:nvPr>
        </p:nvSpPr>
        <p:spPr bwMode="gray">
          <a:xfrm>
            <a:off x="6009735" y="4570574"/>
            <a:ext cx="3444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B868F7F-4A93-40D8-BE2C-EDE01A2573CD}" type="datetime'''''6''''''''''''''''''''''''''''''''''''''''''4''''%'''''">
              <a:rPr lang="en-US" sz="900">
                <a:solidFill>
                  <a:schemeClr val="bg1"/>
                </a:solidFill>
                <a:latin typeface="Arial"/>
                <a:cs typeface="Arial"/>
                <a:sym typeface="Arial"/>
              </a:rPr>
              <a:pPr/>
              <a:t>64%</a:t>
            </a:fld>
            <a:endParaRPr lang="ru-RU" sz="9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Прямоугольник 11"/>
          <p:cNvSpPr/>
          <p:nvPr>
            <p:custDataLst>
              <p:tags r:id="rId9"/>
            </p:custDataLst>
          </p:nvPr>
        </p:nvSpPr>
        <p:spPr bwMode="auto">
          <a:xfrm>
            <a:off x="5249323" y="5145249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3D4CBC3-F685-49E8-9879-89B5F64161A6}" type="datetime'''2''''''''''''''''''''''0''''''''''''''''''''1''''2''''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2012</a:t>
            </a:fld>
            <a:endParaRPr lang="ru-RU" sz="1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Прямоугольник 13"/>
          <p:cNvSpPr/>
          <p:nvPr>
            <p:custDataLst>
              <p:tags r:id="rId10"/>
            </p:custDataLst>
          </p:nvPr>
        </p:nvSpPr>
        <p:spPr bwMode="gray">
          <a:xfrm>
            <a:off x="5223923" y="4689636"/>
            <a:ext cx="3444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94B0140-C618-41F7-AD59-C919FDAA6FB3}" type="datetime'4''''''''''''3''''''''''''''''''''''''''%'''''''''''''">
              <a:rPr lang="en-US" sz="900">
                <a:solidFill>
                  <a:schemeClr val="bg1"/>
                </a:solidFill>
                <a:latin typeface="Arial"/>
                <a:cs typeface="Arial"/>
                <a:sym typeface="Arial"/>
              </a:rPr>
              <a:pPr/>
              <a:t>43%</a:t>
            </a:fld>
            <a:endParaRPr lang="ru-RU" sz="9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13" name="Объект 43"/>
          <p:cNvGraphicFramePr>
            <a:graphicFrameLocks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869335280"/>
              </p:ext>
            </p:extLst>
          </p:nvPr>
        </p:nvGraphicFramePr>
        <p:xfrm>
          <a:off x="920750" y="1344968"/>
          <a:ext cx="2451156" cy="1365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9"/>
          </a:graphicData>
        </a:graphic>
      </p:graphicFrame>
      <p:cxnSp>
        <p:nvCxnSpPr>
          <p:cNvPr id="14" name="Прямая соединительная линия 81965"/>
          <p:cNvCxnSpPr/>
          <p:nvPr>
            <p:custDataLst>
              <p:tags r:id="rId12"/>
            </p:custDataLst>
          </p:nvPr>
        </p:nvCxnSpPr>
        <p:spPr bwMode="auto">
          <a:xfrm>
            <a:off x="835025" y="1456842"/>
            <a:ext cx="203200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51"/>
          <p:cNvSpPr/>
          <p:nvPr>
            <p:custDataLst>
              <p:tags r:id="rId13"/>
            </p:custDataLst>
          </p:nvPr>
        </p:nvSpPr>
        <p:spPr bwMode="auto">
          <a:xfrm>
            <a:off x="2286000" y="2794356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D6DCF2B-F4F6-49C0-BD6D-28745628CE9F}" type="datetime'''''''''''''''''2''''0''1''3''''''''''''''''''''''''''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2013</a:t>
            </a:fld>
            <a:endParaRPr lang="ru-RU" sz="10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Прямоугольник 47"/>
          <p:cNvSpPr/>
          <p:nvPr>
            <p:custDataLst>
              <p:tags r:id="rId14"/>
            </p:custDataLst>
          </p:nvPr>
        </p:nvSpPr>
        <p:spPr bwMode="gray">
          <a:xfrm>
            <a:off x="2273572" y="2303818"/>
            <a:ext cx="3444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B4D055C-FE14-431E-8338-A2344BBD4F2C}" type="datetime'3''''''''''''''''''''5''''''''%'''''''''''''''">
              <a:rPr lang="en-US" sz="900">
                <a:solidFill>
                  <a:schemeClr val="bg1"/>
                </a:solidFill>
                <a:latin typeface="Arial"/>
                <a:cs typeface="Arial"/>
                <a:sym typeface="Arial"/>
              </a:rPr>
              <a:pPr/>
              <a:t>35%</a:t>
            </a:fld>
            <a:endParaRPr lang="ru-RU" sz="9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Прямоугольник 50"/>
          <p:cNvSpPr/>
          <p:nvPr>
            <p:custDataLst>
              <p:tags r:id="rId15"/>
            </p:custDataLst>
          </p:nvPr>
        </p:nvSpPr>
        <p:spPr bwMode="auto">
          <a:xfrm>
            <a:off x="1700213" y="2794356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A1B527E-50AC-49EE-9FF4-7BC8499612CF}" type="datetime'''''''2''''''''''''''''01''''''''''''''''''''2''''''''''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2012</a:t>
            </a:fld>
            <a:endParaRPr lang="ru-RU" sz="1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Прямоугольник 46"/>
          <p:cNvSpPr/>
          <p:nvPr>
            <p:custDataLst>
              <p:tags r:id="rId16"/>
            </p:custDataLst>
          </p:nvPr>
        </p:nvSpPr>
        <p:spPr bwMode="gray">
          <a:xfrm>
            <a:off x="1687785" y="2437168"/>
            <a:ext cx="3444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C5C77DD-A829-445E-9AE1-1933A0250F46}" type="datetime'13''%'''''">
              <a:rPr lang="en-US" sz="900">
                <a:solidFill>
                  <a:schemeClr val="bg1"/>
                </a:solidFill>
                <a:latin typeface="Arial"/>
                <a:cs typeface="Arial"/>
                <a:sym typeface="Arial"/>
              </a:rPr>
              <a:pPr/>
              <a:t>13%</a:t>
            </a:fld>
            <a:endParaRPr lang="ru-RU" sz="9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Прямоугольник 49"/>
          <p:cNvSpPr/>
          <p:nvPr>
            <p:custDataLst>
              <p:tags r:id="rId17"/>
            </p:custDataLst>
          </p:nvPr>
        </p:nvSpPr>
        <p:spPr bwMode="auto">
          <a:xfrm>
            <a:off x="1109663" y="2794356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8F3DCAD-7233-444E-B13A-A2F569D8DDC1}" type="datetime'''''2''''''''''''0''''''''''''''''1''''''''1''''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2011</a:t>
            </a:fld>
            <a:endParaRPr lang="ru-RU" sz="1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Прямоугольник 45"/>
          <p:cNvSpPr/>
          <p:nvPr>
            <p:custDataLst>
              <p:tags r:id="rId18"/>
            </p:custDataLst>
          </p:nvPr>
        </p:nvSpPr>
        <p:spPr bwMode="gray">
          <a:xfrm>
            <a:off x="1151620" y="2384884"/>
            <a:ext cx="2603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8A3AE51-E3BA-4596-9A8D-817A19334C30}" type="datetime'4''''''''''''''''''''''''''''%'''">
              <a:rPr lang="en-US" sz="900">
                <a:solidFill>
                  <a:srgbClr val="002060"/>
                </a:solidFill>
                <a:latin typeface="Arial"/>
                <a:cs typeface="Arial"/>
                <a:sym typeface="Arial"/>
              </a:rPr>
              <a:pPr/>
              <a:t>4%</a:t>
            </a:fld>
            <a:endParaRPr lang="ru-RU" sz="90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Прямоугольник 48"/>
          <p:cNvSpPr/>
          <p:nvPr>
            <p:custDataLst>
              <p:tags r:id="rId19"/>
            </p:custDataLst>
          </p:nvPr>
        </p:nvSpPr>
        <p:spPr bwMode="auto">
          <a:xfrm>
            <a:off x="461963" y="1380642"/>
            <a:ext cx="322263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7989B955-B64E-4C95-A7A5-871246EB7ABC}" type="datetime'''''''''1''''''''''0''''''''''''''''''0''%''''''''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100%</a:t>
            </a:fld>
            <a:endParaRPr lang="ru-RU" sz="1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Прямоугольник 81931"/>
          <p:cNvSpPr/>
          <p:nvPr>
            <p:custDataLst>
              <p:tags r:id="rId20"/>
            </p:custDataLst>
          </p:nvPr>
        </p:nvSpPr>
        <p:spPr bwMode="auto">
          <a:xfrm>
            <a:off x="2871788" y="2794356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185BA42-CC17-405B-94C6-49EBE812F24B}" type="datetime'''''2''''''''''''''''''''''''''''''''''''''''''''''''0''1''4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2014</a:t>
            </a:fld>
            <a:endParaRPr lang="ru-RU" sz="10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Прямоугольник 81932"/>
          <p:cNvSpPr/>
          <p:nvPr>
            <p:custDataLst>
              <p:tags r:id="rId21"/>
            </p:custDataLst>
          </p:nvPr>
        </p:nvSpPr>
        <p:spPr bwMode="gray">
          <a:xfrm>
            <a:off x="2859360" y="2260956"/>
            <a:ext cx="3444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B47CB17-E024-4B17-9170-4CC6D160362F}" type="datetime'''''''4''''''2''%'''''''''''''''''''''''''''''">
              <a:rPr lang="en-US" sz="900">
                <a:solidFill>
                  <a:schemeClr val="bg1"/>
                </a:solidFill>
                <a:latin typeface="Arial"/>
                <a:cs typeface="Arial"/>
                <a:sym typeface="Arial"/>
              </a:rPr>
              <a:pPr/>
              <a:t>42%</a:t>
            </a:fld>
            <a:endParaRPr lang="ru-RU" sz="9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4" name="Прямая соединительная линия 3"/>
          <p:cNvCxnSpPr/>
          <p:nvPr>
            <p:custDataLst>
              <p:tags r:id="rId22"/>
            </p:custDataLst>
          </p:nvPr>
        </p:nvCxnSpPr>
        <p:spPr bwMode="auto">
          <a:xfrm flipV="1">
            <a:off x="3184525" y="1389418"/>
            <a:ext cx="1752600" cy="70485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17"/>
          <p:cNvCxnSpPr/>
          <p:nvPr>
            <p:custDataLst>
              <p:tags r:id="rId23"/>
            </p:custDataLst>
          </p:nvPr>
        </p:nvCxnSpPr>
        <p:spPr bwMode="auto">
          <a:xfrm>
            <a:off x="3184525" y="2608618"/>
            <a:ext cx="1752600" cy="104775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52"/>
          <p:cNvSpPr/>
          <p:nvPr>
            <p:custDataLst>
              <p:tags r:id="rId24"/>
            </p:custDataLst>
          </p:nvPr>
        </p:nvSpPr>
        <p:spPr bwMode="auto">
          <a:xfrm>
            <a:off x="1115616" y="3078586"/>
            <a:ext cx="122412" cy="13439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7" name="Прямоугольник 53"/>
          <p:cNvSpPr/>
          <p:nvPr>
            <p:custDataLst>
              <p:tags r:id="rId25"/>
            </p:custDataLst>
          </p:nvPr>
        </p:nvSpPr>
        <p:spPr bwMode="auto">
          <a:xfrm>
            <a:off x="1313260" y="3028388"/>
            <a:ext cx="1718344" cy="23339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Горизонтальные скважины</a:t>
            </a:r>
            <a:endParaRPr lang="ru-RU" sz="1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28" name="Объект 57"/>
          <p:cNvGraphicFramePr>
            <a:graphicFrameLocks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2131558164"/>
              </p:ext>
            </p:extLst>
          </p:nvPr>
        </p:nvGraphicFramePr>
        <p:xfrm>
          <a:off x="4768850" y="1344968"/>
          <a:ext cx="2451156" cy="1469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0"/>
          </a:graphicData>
        </a:graphic>
      </p:graphicFrame>
      <p:cxnSp>
        <p:nvCxnSpPr>
          <p:cNvPr id="29" name="Прямая соединительная линия 81966"/>
          <p:cNvCxnSpPr/>
          <p:nvPr>
            <p:custDataLst>
              <p:tags r:id="rId27"/>
            </p:custDataLst>
          </p:nvPr>
        </p:nvCxnSpPr>
        <p:spPr bwMode="auto">
          <a:xfrm flipH="1">
            <a:off x="7128085" y="1460668"/>
            <a:ext cx="203200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164"/>
          <p:cNvCxnSpPr/>
          <p:nvPr>
            <p:custDataLst>
              <p:tags r:id="rId28"/>
            </p:custDataLst>
          </p:nvPr>
        </p:nvCxnSpPr>
        <p:spPr bwMode="auto">
          <a:xfrm flipH="1">
            <a:off x="7104535" y="2642067"/>
            <a:ext cx="131761" cy="4651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5"/>
          <p:cNvSpPr/>
          <p:nvPr>
            <p:custDataLst>
              <p:tags r:id="rId29"/>
            </p:custDataLst>
          </p:nvPr>
        </p:nvSpPr>
        <p:spPr bwMode="auto">
          <a:xfrm>
            <a:off x="7346131" y="2044080"/>
            <a:ext cx="1330325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Многостадийный ГРП</a:t>
            </a:r>
            <a:endParaRPr lang="ru-RU" sz="1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Прямоугольник 34"/>
          <p:cNvSpPr/>
          <p:nvPr>
            <p:custDataLst>
              <p:tags r:id="rId30"/>
            </p:custDataLst>
          </p:nvPr>
        </p:nvSpPr>
        <p:spPr bwMode="auto">
          <a:xfrm>
            <a:off x="7346131" y="2485016"/>
            <a:ext cx="1405186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Многоствольное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бурение</a:t>
            </a:r>
            <a:endParaRPr lang="ru-RU" sz="1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Прямоугольник 61"/>
          <p:cNvSpPr/>
          <p:nvPr>
            <p:custDataLst>
              <p:tags r:id="rId31"/>
            </p:custDataLst>
          </p:nvPr>
        </p:nvSpPr>
        <p:spPr bwMode="auto">
          <a:xfrm>
            <a:off x="7382085" y="1384468"/>
            <a:ext cx="322263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D98F1896-FFCD-479E-8486-69466DBA9AB4}" type="datetime'''''''''''''''1''''''''''''''''''''''0''''''0''''''''''''%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100%</a:t>
            </a:fld>
            <a:endParaRPr lang="ru-RU" sz="10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Прямоугольник 36"/>
          <p:cNvSpPr/>
          <p:nvPr>
            <p:custDataLst>
              <p:tags r:id="rId32"/>
            </p:custDataLst>
          </p:nvPr>
        </p:nvSpPr>
        <p:spPr bwMode="auto">
          <a:xfrm>
            <a:off x="7346131" y="1520030"/>
            <a:ext cx="979488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Горизонтальные</a:t>
            </a:r>
            <a:endParaRPr lang="ru-RU" sz="1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Прямоугольник 62"/>
          <p:cNvSpPr/>
          <p:nvPr>
            <p:custDataLst>
              <p:tags r:id="rId33"/>
            </p:custDataLst>
          </p:nvPr>
        </p:nvSpPr>
        <p:spPr bwMode="auto">
          <a:xfrm>
            <a:off x="6134100" y="2888018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4576C75-21AF-4803-8FD4-DD91620D13A3}" type="datetime'''''''''''''''''''''''''''2''0''''''''''1''''3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2013</a:t>
            </a:fld>
            <a:endParaRPr lang="ru-RU" sz="10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Прямоугольник 71"/>
          <p:cNvSpPr/>
          <p:nvPr>
            <p:custDataLst>
              <p:tags r:id="rId34"/>
            </p:custDataLst>
          </p:nvPr>
        </p:nvSpPr>
        <p:spPr bwMode="gray">
          <a:xfrm>
            <a:off x="6172200" y="2584806"/>
            <a:ext cx="217488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34C20E6-ED69-4854-9F2F-EC77260B615F}" type="datetime'''''''''8''''''''''''%'''''''''''''''">
              <a:rPr lang="en-US" sz="1000">
                <a:solidFill>
                  <a:schemeClr val="bg1"/>
                </a:solidFill>
                <a:latin typeface="Arial"/>
                <a:cs typeface="Arial"/>
                <a:sym typeface="Arial"/>
              </a:rPr>
              <a:pPr/>
              <a:t>8%</a:t>
            </a:fld>
            <a:endParaRPr lang="ru-RU" sz="10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Прямоугольник 162"/>
          <p:cNvSpPr/>
          <p:nvPr>
            <p:custDataLst>
              <p:tags r:id="rId35"/>
            </p:custDataLst>
          </p:nvPr>
        </p:nvSpPr>
        <p:spPr bwMode="gray">
          <a:xfrm>
            <a:off x="6137275" y="2165706"/>
            <a:ext cx="287338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4C4E17E-CA4A-4617-AF71-3EB51A4B8916}" type="datetime'5''''5%'''''''''''">
              <a:rPr lang="en-US" sz="1000">
                <a:solidFill>
                  <a:schemeClr val="bg1"/>
                </a:solidFill>
                <a:latin typeface="Arial"/>
                <a:cs typeface="Arial"/>
                <a:sym typeface="Arial"/>
              </a:rPr>
              <a:pPr/>
              <a:t>55%</a:t>
            </a:fld>
            <a:endParaRPr lang="ru-RU" sz="10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" name="Прямоугольник 59"/>
          <p:cNvSpPr/>
          <p:nvPr>
            <p:custDataLst>
              <p:tags r:id="rId36"/>
            </p:custDataLst>
          </p:nvPr>
        </p:nvSpPr>
        <p:spPr bwMode="auto">
          <a:xfrm>
            <a:off x="6719888" y="2888018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984FF73-A1EC-4D00-B1C1-91D59A1DBAB4}" type="datetime'''2''''''''''''0''''''''''''''''''''''''''''''''1''4''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2014</a:t>
            </a:fld>
            <a:endParaRPr lang="ru-RU" sz="10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" name="Прямоугольник 160"/>
          <p:cNvSpPr/>
          <p:nvPr>
            <p:custDataLst>
              <p:tags r:id="rId37"/>
            </p:custDataLst>
          </p:nvPr>
        </p:nvSpPr>
        <p:spPr bwMode="gray">
          <a:xfrm>
            <a:off x="6723063" y="2570518"/>
            <a:ext cx="287338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A73913D-86F9-4921-839D-AFC8E0949AA8}" type="datetime'''''''''''''''''''''''1''0%'''''">
              <a:rPr lang="en-US" sz="1000">
                <a:solidFill>
                  <a:schemeClr val="bg1"/>
                </a:solidFill>
                <a:latin typeface="Arial"/>
                <a:cs typeface="Arial"/>
                <a:sym typeface="Arial"/>
              </a:rPr>
              <a:pPr/>
              <a:t>10%</a:t>
            </a:fld>
            <a:endParaRPr lang="ru-RU" sz="100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" name="Прямоугольник 163"/>
          <p:cNvSpPr/>
          <p:nvPr>
            <p:custDataLst>
              <p:tags r:id="rId38"/>
            </p:custDataLst>
          </p:nvPr>
        </p:nvSpPr>
        <p:spPr bwMode="gray">
          <a:xfrm>
            <a:off x="6723063" y="2127606"/>
            <a:ext cx="287338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959A0A2-9A7A-4B5D-8145-79FDD306417F}" type="datetime'''''''''''''''''''''5''7''%'''''''''''''''">
              <a:rPr lang="en-US" sz="1000">
                <a:solidFill>
                  <a:schemeClr val="bg1"/>
                </a:solidFill>
                <a:latin typeface="Arial"/>
                <a:cs typeface="Arial"/>
                <a:sym typeface="Arial"/>
              </a:rPr>
              <a:pPr/>
              <a:t>57%</a:t>
            </a:fld>
            <a:endParaRPr lang="ru-RU" sz="10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" name="Прямоугольник 64"/>
          <p:cNvSpPr/>
          <p:nvPr>
            <p:custDataLst>
              <p:tags r:id="rId39"/>
            </p:custDataLst>
          </p:nvPr>
        </p:nvSpPr>
        <p:spPr bwMode="auto">
          <a:xfrm>
            <a:off x="5548313" y="2888018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16E39B7-3F0B-40D8-B99D-B5BBE3BAAAA0}" type="datetime'''''''2''''''''''''''''''''''''0''12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2012</a:t>
            </a:fld>
            <a:endParaRPr lang="ru-RU" sz="1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" name="Прямоугольник 70"/>
          <p:cNvSpPr/>
          <p:nvPr>
            <p:custDataLst>
              <p:tags r:id="rId40"/>
            </p:custDataLst>
          </p:nvPr>
        </p:nvSpPr>
        <p:spPr bwMode="gray">
          <a:xfrm>
            <a:off x="5586413" y="2589568"/>
            <a:ext cx="217488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BB86D1B-A4F7-4F69-991F-D6320DCCB8C0}" type="datetime'''''''''7''''''''''''''''''''%'''''''''''''''''''''''''''''">
              <a:rPr lang="en-US" sz="1000">
                <a:solidFill>
                  <a:schemeClr val="bg1"/>
                </a:solidFill>
                <a:latin typeface="Arial"/>
                <a:cs typeface="Arial"/>
                <a:sym typeface="Arial"/>
              </a:rPr>
              <a:pPr/>
              <a:t>7%</a:t>
            </a:fld>
            <a:endParaRPr lang="ru-RU" sz="10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" name="Прямоугольник 161"/>
          <p:cNvSpPr/>
          <p:nvPr>
            <p:custDataLst>
              <p:tags r:id="rId41"/>
            </p:custDataLst>
          </p:nvPr>
        </p:nvSpPr>
        <p:spPr bwMode="gray">
          <a:xfrm>
            <a:off x="5551488" y="2260956"/>
            <a:ext cx="287338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B561147-32E4-4701-9BF7-BD80532ADAA1}" type="datetime'''4''''''3''''''%'''''''''''''''''''''''''''''''''''''''''">
              <a:rPr lang="en-US" sz="1000">
                <a:solidFill>
                  <a:schemeClr val="bg1"/>
                </a:solidFill>
                <a:latin typeface="Arial"/>
                <a:cs typeface="Arial"/>
                <a:sym typeface="Arial"/>
              </a:rPr>
              <a:pPr/>
              <a:t>43%</a:t>
            </a:fld>
            <a:endParaRPr lang="ru-RU" sz="10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" name="Прямоугольник 66"/>
          <p:cNvSpPr/>
          <p:nvPr>
            <p:custDataLst>
              <p:tags r:id="rId42"/>
            </p:custDataLst>
          </p:nvPr>
        </p:nvSpPr>
        <p:spPr bwMode="auto">
          <a:xfrm>
            <a:off x="4957763" y="2888018"/>
            <a:ext cx="2921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D88DC2D-9252-4BEC-8AE9-B75FE9F7926B}" type="datetime'''''''''''''''20''''''''''''''''''''''''''''11''''''''''''''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2011</a:t>
            </a:fld>
            <a:endParaRPr lang="ru-RU" sz="1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" name="Прямоугольник 78"/>
          <p:cNvSpPr/>
          <p:nvPr>
            <p:custDataLst>
              <p:tags r:id="rId43"/>
            </p:custDataLst>
          </p:nvPr>
        </p:nvSpPr>
        <p:spPr bwMode="gray">
          <a:xfrm>
            <a:off x="5021945" y="2508709"/>
            <a:ext cx="217488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5C2DCE0-E347-4C6C-B168-0CCB1570B9DF}" type="datetime'''''3''''''''''''''''''''%'">
              <a:rPr lang="en-US" sz="1000">
                <a:solidFill>
                  <a:srgbClr val="002060"/>
                </a:solidFill>
                <a:latin typeface="Arial"/>
                <a:cs typeface="Arial"/>
                <a:sym typeface="Arial"/>
              </a:rPr>
              <a:pPr/>
              <a:t>3%</a:t>
            </a:fld>
            <a:endParaRPr lang="ru-RU" sz="100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51" name="Объект 7"/>
          <p:cNvGraphicFramePr>
            <a:graphicFrameLocks/>
          </p:cNvGraphicFramePr>
          <p:nvPr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449001165"/>
              </p:ext>
            </p:extLst>
          </p:nvPr>
        </p:nvGraphicFramePr>
        <p:xfrm>
          <a:off x="1076324" y="3846674"/>
          <a:ext cx="2784500" cy="161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1"/>
          </a:graphicData>
        </a:graphic>
      </p:graphicFrame>
      <p:sp>
        <p:nvSpPr>
          <p:cNvPr id="52" name="Прямоугольник 29"/>
          <p:cNvSpPr/>
          <p:nvPr>
            <p:custDataLst>
              <p:tags r:id="rId45"/>
            </p:custDataLst>
          </p:nvPr>
        </p:nvSpPr>
        <p:spPr bwMode="gray">
          <a:xfrm>
            <a:off x="1311275" y="3986374"/>
            <a:ext cx="125413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3</a:t>
            </a:r>
            <a:endParaRPr lang="ru-RU" sz="10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3" name="Прямоугольник 25"/>
          <p:cNvSpPr/>
          <p:nvPr>
            <p:custDataLst>
              <p:tags r:id="rId46"/>
            </p:custDataLst>
          </p:nvPr>
        </p:nvSpPr>
        <p:spPr bwMode="auto">
          <a:xfrm>
            <a:off x="1593850" y="3986374"/>
            <a:ext cx="2936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77C64333-B951-433A-9A5A-18424CAAA657}" type="datetime'''''''''''''''''''''''''''''3''''''0''''0''''''''''''''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300</a:t>
            </a:fld>
            <a:endParaRPr lang="ru-RU" sz="1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4" name="Прямоугольник 12"/>
          <p:cNvSpPr/>
          <p:nvPr>
            <p:custDataLst>
              <p:tags r:id="rId47"/>
            </p:custDataLst>
          </p:nvPr>
        </p:nvSpPr>
        <p:spPr bwMode="auto">
          <a:xfrm>
            <a:off x="720725" y="3986374"/>
            <a:ext cx="3365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DBF6E120-8516-492E-B75B-A91B832EC123}" type="datetime'''''''''''''''''''''''20''''''''''''''''1''''''1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2011</a:t>
            </a:fld>
            <a:endParaRPr lang="ru-RU" sz="1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" name="Прямоугольник 37"/>
          <p:cNvSpPr/>
          <p:nvPr>
            <p:custDataLst>
              <p:tags r:id="rId48"/>
            </p:custDataLst>
          </p:nvPr>
        </p:nvSpPr>
        <p:spPr bwMode="auto">
          <a:xfrm>
            <a:off x="2006600" y="5119849"/>
            <a:ext cx="97313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До 40 стадий (на газовых скважинах)</a:t>
            </a:r>
            <a:endParaRPr lang="ru-RU" sz="10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" name="Прямоугольник 16"/>
          <p:cNvSpPr/>
          <p:nvPr>
            <p:custDataLst>
              <p:tags r:id="rId49"/>
            </p:custDataLst>
          </p:nvPr>
        </p:nvSpPr>
        <p:spPr bwMode="auto">
          <a:xfrm>
            <a:off x="720725" y="4743611"/>
            <a:ext cx="3365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7A26383D-22E3-4DC7-9F52-DAC39F912AF4}" type="datetime'''2''''''''0''1''''''3'''''''''''''''''''''''''''">
              <a:rPr lang="en-US" sz="10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2013</a:t>
            </a:fld>
            <a:r>
              <a:rPr lang="ru-RU" sz="10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-14</a:t>
            </a:r>
            <a:endParaRPr lang="ru-RU" sz="1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7" name="Прямоугольник 28"/>
          <p:cNvSpPr/>
          <p:nvPr>
            <p:custDataLst>
              <p:tags r:id="rId50"/>
            </p:custDataLst>
          </p:nvPr>
        </p:nvSpPr>
        <p:spPr bwMode="auto">
          <a:xfrm>
            <a:off x="3832225" y="5119849"/>
            <a:ext cx="4206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6C920E4E-3761-4B93-99CD-376A1DEC5989}" type="datetime'''''''''''''''''2'''''''''''''''''''''''''' 0''0''0''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2 000</a:t>
            </a:fld>
            <a:endParaRPr lang="ru-RU" sz="10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" name="Прямоугольник 14"/>
          <p:cNvSpPr/>
          <p:nvPr>
            <p:custDataLst>
              <p:tags r:id="rId51"/>
            </p:custDataLst>
          </p:nvPr>
        </p:nvSpPr>
        <p:spPr bwMode="auto">
          <a:xfrm>
            <a:off x="720725" y="4367374"/>
            <a:ext cx="33655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AF7DBDAB-968C-443E-B9FC-A29851457C4F}" type="datetime'''''''''''''''2''0''''''''''''''''''''''''''''''1''2''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2012</a:t>
            </a:fld>
            <a:endParaRPr lang="ru-RU" sz="1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" name="Прямоугольник 30"/>
          <p:cNvSpPr/>
          <p:nvPr>
            <p:custDataLst>
              <p:tags r:id="rId52"/>
            </p:custDataLst>
          </p:nvPr>
        </p:nvSpPr>
        <p:spPr bwMode="gray">
          <a:xfrm>
            <a:off x="1306513" y="4367374"/>
            <a:ext cx="792163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5-6 стадий</a:t>
            </a:r>
            <a:endParaRPr lang="ru-RU" sz="10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" name="Прямоугольник 31"/>
          <p:cNvSpPr/>
          <p:nvPr>
            <p:custDataLst>
              <p:tags r:id="rId53"/>
            </p:custDataLst>
          </p:nvPr>
        </p:nvSpPr>
        <p:spPr bwMode="gray">
          <a:xfrm>
            <a:off x="1416050" y="4743611"/>
            <a:ext cx="876300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9-10 стадий</a:t>
            </a:r>
            <a:endParaRPr lang="ru-RU" sz="10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" name="Прямоугольник 24"/>
          <p:cNvSpPr/>
          <p:nvPr>
            <p:custDataLst>
              <p:tags r:id="rId54"/>
            </p:custDataLst>
          </p:nvPr>
        </p:nvSpPr>
        <p:spPr bwMode="auto">
          <a:xfrm>
            <a:off x="525463" y="5027774"/>
            <a:ext cx="531813" cy="3651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Мировой</a:t>
            </a:r>
          </a:p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опыт</a:t>
            </a:r>
            <a:endParaRPr lang="ru-RU" sz="1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" name="Прямоугольник 27"/>
          <p:cNvSpPr/>
          <p:nvPr>
            <p:custDataLst>
              <p:tags r:id="rId55"/>
            </p:custDataLst>
          </p:nvPr>
        </p:nvSpPr>
        <p:spPr bwMode="auto">
          <a:xfrm>
            <a:off x="2555875" y="4743611"/>
            <a:ext cx="4206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632372F6-691A-4B3D-9002-902C5B19B4F7}" type="datetime'''''1 ''''''''''''''''''''''''''''''0''''''''''''''''3''0''''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1 030</a:t>
            </a:fld>
            <a:endParaRPr lang="ru-RU" sz="10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" name="Прямоугольник 26"/>
          <p:cNvSpPr/>
          <p:nvPr>
            <p:custDataLst>
              <p:tags r:id="rId56"/>
            </p:custDataLst>
          </p:nvPr>
        </p:nvSpPr>
        <p:spPr bwMode="auto">
          <a:xfrm>
            <a:off x="2251075" y="4367374"/>
            <a:ext cx="293688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21EF570F-A66E-4566-BCED-8D6F8F4CCCC8}" type="datetime'''''''''8''''''''''''''''''''''''''''''''''''''''''00'">
              <a:rPr lang="en-US" sz="1000">
                <a:solidFill>
                  <a:schemeClr val="tx1"/>
                </a:solidFill>
                <a:latin typeface="Arial"/>
                <a:cs typeface="Arial"/>
                <a:sym typeface="Arial"/>
              </a:rPr>
              <a:pPr/>
              <a:t>800</a:t>
            </a:fld>
            <a:endParaRPr lang="ru-RU" sz="1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5536" y="5698993"/>
            <a:ext cx="838226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200" b="1" dirty="0" smtClean="0">
                <a:solidFill>
                  <a:schemeClr val="accent3"/>
                </a:solidFill>
              </a:rPr>
              <a:t>Дальнейшее движение в осложненные зоны требует прироста сложности конструкции и стоимости скважин, но обеспечивает дебиты ниже, чем достигаются сейчас, не создавая возможности для рентабельной добычи. Достигнут технологический предел работы в текущих фискальных условиях.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31354" y="1052736"/>
            <a:ext cx="3420565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100" b="1" dirty="0" smtClean="0">
                <a:solidFill>
                  <a:schemeClr val="accent1"/>
                </a:solidFill>
              </a:rPr>
              <a:t>Доля горизонтальных скважин</a:t>
            </a:r>
            <a:endParaRPr lang="en-US" sz="1100" b="1" dirty="0" smtClean="0">
              <a:solidFill>
                <a:schemeClr val="accent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535811" y="1052736"/>
            <a:ext cx="3420565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100" b="1" dirty="0" smtClean="0">
                <a:solidFill>
                  <a:schemeClr val="accent1"/>
                </a:solidFill>
              </a:rPr>
              <a:t>Доля высокотехнологичных скважин</a:t>
            </a:r>
            <a:endParaRPr lang="en-US" sz="1100" b="1" dirty="0" smtClean="0">
              <a:solidFill>
                <a:schemeClr val="accent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27799" y="3455422"/>
            <a:ext cx="3420565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100" b="1" dirty="0" smtClean="0">
                <a:solidFill>
                  <a:schemeClr val="accent1"/>
                </a:solidFill>
              </a:rPr>
              <a:t>Доля бурения на краевых зонах</a:t>
            </a:r>
            <a:endParaRPr lang="en-US" sz="1100" b="1" dirty="0" smtClean="0">
              <a:solidFill>
                <a:schemeClr val="accent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69125" y="3370783"/>
            <a:ext cx="2545022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100" b="1" dirty="0" smtClean="0">
                <a:solidFill>
                  <a:schemeClr val="accent1"/>
                </a:solidFill>
              </a:rPr>
              <a:t>Длина горизонтальных скважин и число стадий </a:t>
            </a:r>
            <a:r>
              <a:rPr lang="ru-RU" sz="1100" b="1" dirty="0" err="1" smtClean="0">
                <a:solidFill>
                  <a:schemeClr val="accent1"/>
                </a:solidFill>
              </a:rPr>
              <a:t>гидроразрыва</a:t>
            </a:r>
            <a:endParaRPr lang="en-US" sz="11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Диаграмма 1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718406"/>
              </p:ext>
            </p:extLst>
          </p:nvPr>
        </p:nvGraphicFramePr>
        <p:xfrm>
          <a:off x="7001230" y="1950780"/>
          <a:ext cx="162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67" name="Прямая со стрелкой 166"/>
          <p:cNvCxnSpPr/>
          <p:nvPr/>
        </p:nvCxnSpPr>
        <p:spPr>
          <a:xfrm>
            <a:off x="8604448" y="2276872"/>
            <a:ext cx="27653" cy="214932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8" name="Диаграмма 1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592572"/>
              </p:ext>
            </p:extLst>
          </p:nvPr>
        </p:nvGraphicFramePr>
        <p:xfrm>
          <a:off x="107504" y="1950780"/>
          <a:ext cx="162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9" name="Диаграмма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619821"/>
              </p:ext>
            </p:extLst>
          </p:nvPr>
        </p:nvGraphicFramePr>
        <p:xfrm>
          <a:off x="1830935" y="1950780"/>
          <a:ext cx="162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0" name="Диаграмма 1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363586"/>
              </p:ext>
            </p:extLst>
          </p:nvPr>
        </p:nvGraphicFramePr>
        <p:xfrm>
          <a:off x="3554366" y="1950780"/>
          <a:ext cx="162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1" name="Диаграмма 1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440172"/>
              </p:ext>
            </p:extLst>
          </p:nvPr>
        </p:nvGraphicFramePr>
        <p:xfrm>
          <a:off x="5277797" y="1950780"/>
          <a:ext cx="162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6" name="TextBox 9"/>
          <p:cNvSpPr txBox="1"/>
          <p:nvPr/>
        </p:nvSpPr>
        <p:spPr>
          <a:xfrm>
            <a:off x="921206" y="2314412"/>
            <a:ext cx="680117" cy="219470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66 </a:t>
            </a: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скв</a:t>
            </a:r>
            <a:r>
              <a:rPr kumimoji="0" lang="ru-RU" sz="7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ru-RU" sz="7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85 </a:t>
            </a:r>
            <a:endParaRPr kumimoji="0" lang="ru-RU" sz="7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</a:t>
            </a:r>
            <a:r>
              <a:rPr kumimoji="0" lang="ru-RU" sz="7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скв</a:t>
            </a:r>
            <a:r>
              <a:rPr kumimoji="0" lang="ru-RU" sz="7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7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93 </a:t>
            </a:r>
            <a:endParaRPr kumimoji="0" lang="ru-RU" sz="7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</a:t>
            </a:r>
            <a:r>
              <a:rPr kumimoji="0" lang="ru-RU" sz="7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скв</a:t>
            </a:r>
            <a:r>
              <a:rPr kumimoji="0" lang="ru-RU" sz="7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7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107 </a:t>
            </a:r>
            <a:endParaRPr kumimoji="0" lang="ru-RU" sz="7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</a:t>
            </a:r>
            <a:r>
              <a:rPr kumimoji="0" lang="ru-RU" sz="7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скв</a:t>
            </a:r>
            <a:r>
              <a:rPr kumimoji="0" lang="ru-RU" sz="7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ru-RU" sz="7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501908" y="1171799"/>
            <a:ext cx="1512000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000" b="1" dirty="0" smtClean="0"/>
              <a:t>НАЧАЛЬНАЯ ОБВОДНЕННОСТЬ НОВОЙ СКВАЖИНЫ*, %</a:t>
            </a:r>
            <a:endParaRPr lang="ru-RU" sz="1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260648"/>
            <a:ext cx="8560318" cy="610499"/>
          </a:xfrm>
        </p:spPr>
        <p:txBody>
          <a:bodyPr/>
          <a:lstStyle/>
          <a:p>
            <a:r>
              <a:rPr lang="ru-RU" sz="1700" dirty="0" smtClean="0"/>
              <a:t>Так в ЯНАО в </a:t>
            </a:r>
            <a:r>
              <a:rPr lang="ru-RU" sz="1700" dirty="0"/>
              <a:t>текущих фискальных </a:t>
            </a:r>
            <a:r>
              <a:rPr lang="ru-RU" sz="1700" dirty="0" smtClean="0"/>
              <a:t>условиях (без большого налогового маневра) и с учетом ухудшения минерально-сырьевой базы достигнут </a:t>
            </a:r>
            <a:r>
              <a:rPr lang="ru-RU" sz="1700" dirty="0"/>
              <a:t>технологический предел </a:t>
            </a:r>
            <a:r>
              <a:rPr lang="ru-RU" sz="1700" dirty="0" smtClean="0"/>
              <a:t>увеличения ГТМ</a:t>
            </a:r>
            <a:endParaRPr lang="ru-RU" sz="1700" dirty="0"/>
          </a:p>
        </p:txBody>
      </p:sp>
      <p:grpSp>
        <p:nvGrpSpPr>
          <p:cNvPr id="62" name="Группа 61"/>
          <p:cNvGrpSpPr/>
          <p:nvPr/>
        </p:nvGrpSpPr>
        <p:grpSpPr>
          <a:xfrm>
            <a:off x="190903" y="1769165"/>
            <a:ext cx="1440000" cy="119062"/>
            <a:chOff x="1979925" y="1729911"/>
            <a:chExt cx="1440000" cy="119062"/>
          </a:xfrm>
        </p:grpSpPr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1979925" y="1772816"/>
              <a:ext cx="1440000" cy="2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Равнобедренный треугольник 63"/>
            <p:cNvSpPr/>
            <p:nvPr/>
          </p:nvSpPr>
          <p:spPr>
            <a:xfrm rot="10800000">
              <a:off x="2561813" y="1729911"/>
              <a:ext cx="276223" cy="119062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1989727" y="1769165"/>
            <a:ext cx="1440000" cy="119062"/>
            <a:chOff x="1979925" y="1729911"/>
            <a:chExt cx="1440000" cy="119062"/>
          </a:xfrm>
        </p:grpSpPr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1979925" y="1772816"/>
              <a:ext cx="1440000" cy="2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Равнобедренный треугольник 66"/>
            <p:cNvSpPr/>
            <p:nvPr/>
          </p:nvSpPr>
          <p:spPr>
            <a:xfrm rot="10800000">
              <a:off x="2561813" y="1729911"/>
              <a:ext cx="276223" cy="119062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3732877" y="1769165"/>
            <a:ext cx="1440000" cy="119062"/>
            <a:chOff x="1979925" y="1729911"/>
            <a:chExt cx="1440000" cy="119062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1979925" y="1772816"/>
              <a:ext cx="1440000" cy="2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Равнобедренный треугольник 69"/>
            <p:cNvSpPr/>
            <p:nvPr/>
          </p:nvSpPr>
          <p:spPr>
            <a:xfrm rot="10800000">
              <a:off x="2561813" y="1729911"/>
              <a:ext cx="276223" cy="119062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5517202" y="1769165"/>
            <a:ext cx="1440000" cy="119062"/>
            <a:chOff x="1979925" y="1729911"/>
            <a:chExt cx="1440000" cy="119062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 flipV="1">
              <a:off x="1979925" y="1772816"/>
              <a:ext cx="1440000" cy="2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Равнобедренный треугольник 72"/>
            <p:cNvSpPr/>
            <p:nvPr/>
          </p:nvSpPr>
          <p:spPr>
            <a:xfrm rot="10800000">
              <a:off x="2561813" y="1729911"/>
              <a:ext cx="276223" cy="119062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89744" y="1169000"/>
            <a:ext cx="1512000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000" b="1" dirty="0" smtClean="0"/>
              <a:t>ОБЩЕЕ КОЛИЧЕСТВО ПРОБУРЕННЫХ СКВАЖИН*, %</a:t>
            </a:r>
            <a:endParaRPr lang="ru-RU" sz="10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1996662" y="1171800"/>
            <a:ext cx="1512000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000" b="1" dirty="0" smtClean="0"/>
              <a:t>СРЕДНЯЯ СТОИМОСТЬ НОВОЙ СКВАЖИНЫ*, МЛН. РУБ.</a:t>
            </a:r>
            <a:endParaRPr lang="ru-RU" sz="10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3724854" y="1171800"/>
            <a:ext cx="1512000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000" b="1" dirty="0" smtClean="0"/>
              <a:t>СРЕДНИЙ ДЕБИТ НОВОЙ СКВАЖИНЫ (ПО НЕФТИ)*, Т./СУТ.</a:t>
            </a:r>
            <a:endParaRPr lang="ru-RU" sz="1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7189117" y="1171799"/>
            <a:ext cx="1512000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000" b="1" dirty="0" smtClean="0"/>
              <a:t>ДОБЫЧА УВС*, </a:t>
            </a:r>
          </a:p>
          <a:p>
            <a:r>
              <a:rPr lang="ru-RU" sz="1000" b="1" dirty="0" smtClean="0"/>
              <a:t>ТЫС.Т. Н.Э.</a:t>
            </a:r>
            <a:endParaRPr lang="ru-RU" sz="1000" b="1" dirty="0"/>
          </a:p>
        </p:txBody>
      </p:sp>
      <p:grpSp>
        <p:nvGrpSpPr>
          <p:cNvPr id="92" name="Группа 91"/>
          <p:cNvGrpSpPr/>
          <p:nvPr/>
        </p:nvGrpSpPr>
        <p:grpSpPr>
          <a:xfrm>
            <a:off x="7204411" y="1769165"/>
            <a:ext cx="1440000" cy="119062"/>
            <a:chOff x="1979925" y="1729911"/>
            <a:chExt cx="1440000" cy="119062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 flipV="1">
              <a:off x="1979925" y="1772816"/>
              <a:ext cx="1440000" cy="2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Равнобедренный треугольник 93"/>
            <p:cNvSpPr/>
            <p:nvPr/>
          </p:nvSpPr>
          <p:spPr>
            <a:xfrm rot="10800000">
              <a:off x="2561813" y="1729911"/>
              <a:ext cx="276223" cy="119062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" name="Прямая со стрелкой 6"/>
          <p:cNvCxnSpPr/>
          <p:nvPr/>
        </p:nvCxnSpPr>
        <p:spPr>
          <a:xfrm>
            <a:off x="1474338" y="2382468"/>
            <a:ext cx="197992" cy="208823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304794" y="2996952"/>
            <a:ext cx="540000" cy="73748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spcBef>
                <a:spcPts val="600"/>
              </a:spcBef>
            </a:pPr>
            <a:r>
              <a:rPr lang="ru-RU" sz="800" b="1" dirty="0">
                <a:solidFill>
                  <a:schemeClr val="tx1"/>
                </a:solidFill>
              </a:rPr>
              <a:t>рост в 1,6 </a:t>
            </a:r>
            <a:r>
              <a:rPr lang="ru-RU" sz="800" b="1" dirty="0" smtClean="0">
                <a:solidFill>
                  <a:schemeClr val="tx1"/>
                </a:solidFill>
              </a:rPr>
              <a:t>раза, (в </a:t>
            </a:r>
            <a:r>
              <a:rPr lang="ru-RU" sz="800" b="1" dirty="0" err="1" smtClean="0">
                <a:solidFill>
                  <a:schemeClr val="tx1"/>
                </a:solidFill>
              </a:rPr>
              <a:t>т.ч</a:t>
            </a:r>
            <a:r>
              <a:rPr lang="ru-RU" sz="800" b="1" dirty="0" smtClean="0">
                <a:solidFill>
                  <a:schemeClr val="tx1"/>
                </a:solidFill>
              </a:rPr>
              <a:t>. в 3 раза ГС)</a:t>
            </a:r>
            <a:endParaRPr lang="ru-RU" sz="800" b="1" dirty="0">
              <a:solidFill>
                <a:schemeClr val="tx1"/>
              </a:solidFill>
            </a:endParaRPr>
          </a:p>
        </p:txBody>
      </p:sp>
      <p:cxnSp>
        <p:nvCxnSpPr>
          <p:cNvPr id="153" name="Прямая со стрелкой 152"/>
          <p:cNvCxnSpPr/>
          <p:nvPr/>
        </p:nvCxnSpPr>
        <p:spPr>
          <a:xfrm>
            <a:off x="2954559" y="2382050"/>
            <a:ext cx="281747" cy="208865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Прямоугольник 153"/>
          <p:cNvSpPr/>
          <p:nvPr/>
        </p:nvSpPr>
        <p:spPr>
          <a:xfrm>
            <a:off x="2809278" y="3262113"/>
            <a:ext cx="540000" cy="28800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spcBef>
                <a:spcPts val="600"/>
              </a:spcBef>
            </a:pPr>
            <a:r>
              <a:rPr lang="ru-RU" sz="800" b="1" dirty="0">
                <a:solidFill>
                  <a:schemeClr val="tx1"/>
                </a:solidFill>
              </a:rPr>
              <a:t>р</a:t>
            </a:r>
            <a:r>
              <a:rPr lang="ru-RU" sz="800" b="1" dirty="0" smtClean="0">
                <a:solidFill>
                  <a:schemeClr val="tx1"/>
                </a:solidFill>
              </a:rPr>
              <a:t>ост в 1,9 раза</a:t>
            </a:r>
          </a:p>
        </p:txBody>
      </p:sp>
      <p:cxnSp>
        <p:nvCxnSpPr>
          <p:cNvPr id="158" name="Прямая со стрелкой 157"/>
          <p:cNvCxnSpPr/>
          <p:nvPr/>
        </p:nvCxnSpPr>
        <p:spPr>
          <a:xfrm flipH="1">
            <a:off x="4732798" y="2382468"/>
            <a:ext cx="154364" cy="208823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Прямоугольник 158"/>
          <p:cNvSpPr/>
          <p:nvPr/>
        </p:nvSpPr>
        <p:spPr>
          <a:xfrm>
            <a:off x="4539826" y="3262113"/>
            <a:ext cx="576064" cy="28800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spcBef>
                <a:spcPts val="600"/>
              </a:spcBef>
            </a:pPr>
            <a:r>
              <a:rPr lang="ru-RU" sz="800" b="1" dirty="0">
                <a:solidFill>
                  <a:schemeClr val="tx1"/>
                </a:solidFill>
              </a:rPr>
              <a:t>снижение в 1,4 раза</a:t>
            </a:r>
          </a:p>
        </p:txBody>
      </p:sp>
      <p:cxnSp>
        <p:nvCxnSpPr>
          <p:cNvPr id="161" name="Прямая со стрелкой 160"/>
          <p:cNvCxnSpPr/>
          <p:nvPr/>
        </p:nvCxnSpPr>
        <p:spPr>
          <a:xfrm>
            <a:off x="6460990" y="2382468"/>
            <a:ext cx="182624" cy="208823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Прямоугольник 161"/>
          <p:cNvSpPr/>
          <p:nvPr/>
        </p:nvSpPr>
        <p:spPr>
          <a:xfrm>
            <a:off x="6268018" y="3262113"/>
            <a:ext cx="540000" cy="28800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spcBef>
                <a:spcPts val="600"/>
              </a:spcBef>
            </a:pPr>
            <a:r>
              <a:rPr lang="ru-RU" sz="800" b="1" dirty="0">
                <a:solidFill>
                  <a:schemeClr val="tx1"/>
                </a:solidFill>
              </a:rPr>
              <a:t>рост в 1,6 раза</a:t>
            </a:r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129015" y="5373216"/>
            <a:ext cx="8529527" cy="886996"/>
          </a:xfrm>
          <a:prstGeom prst="roundRect">
            <a:avLst>
              <a:gd name="adj" fmla="val 0"/>
            </a:avLst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tx1"/>
                </a:solidFill>
              </a:rPr>
              <a:t>Дальнейшее движение в осложненные зоны требует прироста сложности конструкции и стоимости скважин, но обеспечивает дебиты ниже, чем достигаются сейчас, не создавая возможности для рентабельной добычи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pSp>
        <p:nvGrpSpPr>
          <p:cNvPr id="163" name="Группа 162"/>
          <p:cNvGrpSpPr/>
          <p:nvPr/>
        </p:nvGrpSpPr>
        <p:grpSpPr>
          <a:xfrm>
            <a:off x="8388424" y="2382468"/>
            <a:ext cx="648072" cy="2088232"/>
            <a:chOff x="1791472" y="2501280"/>
            <a:chExt cx="648072" cy="2088232"/>
          </a:xfrm>
        </p:grpSpPr>
        <p:cxnSp>
          <p:nvCxnSpPr>
            <p:cNvPr id="164" name="Прямая со стрелкой 163"/>
            <p:cNvCxnSpPr/>
            <p:nvPr/>
          </p:nvCxnSpPr>
          <p:spPr>
            <a:xfrm>
              <a:off x="1934120" y="2501280"/>
              <a:ext cx="0" cy="2088232"/>
            </a:xfrm>
            <a:prstGeom prst="straightConnector1">
              <a:avLst/>
            </a:prstGeom>
            <a:solidFill>
              <a:schemeClr val="bg1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5" name="Прямоугольник 164"/>
            <p:cNvSpPr/>
            <p:nvPr/>
          </p:nvSpPr>
          <p:spPr>
            <a:xfrm>
              <a:off x="1791472" y="2899740"/>
              <a:ext cx="648072" cy="769185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>
                <a:spcBef>
                  <a:spcPts val="600"/>
                </a:spcBef>
              </a:pPr>
              <a:r>
                <a:rPr lang="ru-RU" sz="800" b="1" dirty="0">
                  <a:solidFill>
                    <a:schemeClr val="tx1"/>
                  </a:solidFill>
                </a:rPr>
                <a:t>рост на 2</a:t>
              </a:r>
              <a:r>
                <a:rPr lang="ru-RU" sz="800" b="1" dirty="0" smtClean="0">
                  <a:solidFill>
                    <a:schemeClr val="tx1"/>
                  </a:solidFill>
                </a:rPr>
                <a:t>% (падение по нефти  на 15%)</a:t>
              </a:r>
              <a:endParaRPr lang="ru-RU" sz="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09915" y="640775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* </a:t>
            </a:r>
            <a:r>
              <a:rPr lang="ru-RU" sz="1050" dirty="0" smtClean="0"/>
              <a:t>На </a:t>
            </a:r>
            <a:r>
              <a:rPr lang="ru-RU" sz="1050" dirty="0"/>
              <a:t>примере Ноябрьскнефтегаза без Муравленко</a:t>
            </a:r>
          </a:p>
        </p:txBody>
      </p:sp>
    </p:spTree>
    <p:extLst>
      <p:ext uri="{BB962C8B-B14F-4D97-AF65-F5344CB8AC3E}">
        <p14:creationId xmlns:p14="http://schemas.microsoft.com/office/powerpoint/2010/main" val="60287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42470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00" descr="P1_obz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5" t="18356" r="1586" b="39565"/>
          <a:stretch/>
        </p:blipFill>
        <p:spPr bwMode="auto">
          <a:xfrm>
            <a:off x="395536" y="1196752"/>
            <a:ext cx="4176464" cy="303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ru-RU" dirty="0" smtClean="0"/>
              <a:t>КРАТКИЕ СВЕДЕНИЯ О ВЫНГАЯХИНСКОЙ ГРУППЕ</a:t>
            </a:r>
            <a:endParaRPr lang="en-GB" dirty="0"/>
          </a:p>
        </p:txBody>
      </p:sp>
      <p:sp>
        <p:nvSpPr>
          <p:cNvPr id="4" name="A 4"/>
          <p:cNvSpPr/>
          <p:nvPr>
            <p:custDataLst>
              <p:tags r:id="rId5"/>
            </p:custDataLst>
          </p:nvPr>
        </p:nvSpPr>
        <p:spPr>
          <a:xfrm>
            <a:off x="5004048" y="1484784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97586" lvl="1" indent="-195966" algn="just" defTabSz="913429" fontAlgn="auto"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buSzPct val="125000"/>
              <a:defRPr/>
            </a:pPr>
            <a:r>
              <a:rPr lang="ru-RU" sz="1200" b="1" dirty="0" smtClean="0">
                <a:solidFill>
                  <a:schemeClr val="accent1"/>
                </a:solidFill>
                <a:cs typeface="Calibri" pitchFamily="34" charset="0"/>
              </a:rPr>
              <a:t>Описание актива</a:t>
            </a:r>
            <a:endParaRPr lang="en-US" sz="1200" b="1" dirty="0">
              <a:solidFill>
                <a:schemeClr val="accent1"/>
              </a:solidFill>
              <a:cs typeface="Calibri" pitchFamily="34" charset="0"/>
            </a:endParaRPr>
          </a:p>
          <a:p>
            <a:pPr indent="-455580" algn="just" defTabSz="913429">
              <a:buClr>
                <a:srgbClr val="002960"/>
              </a:buClr>
              <a:buSzPct val="125000"/>
              <a:defRPr/>
            </a:pPr>
            <a:r>
              <a:rPr lang="ru-RU" sz="1200" kern="0" dirty="0" smtClean="0">
                <a:cs typeface="Calibri" pitchFamily="34" charset="0"/>
              </a:rPr>
              <a:t>В </a:t>
            </a:r>
            <a:r>
              <a:rPr lang="ru-RU" sz="1200" kern="0" dirty="0" err="1" smtClean="0">
                <a:cs typeface="Calibri" pitchFamily="34" charset="0"/>
              </a:rPr>
              <a:t>Вынгаяхинскую</a:t>
            </a:r>
            <a:r>
              <a:rPr lang="ru-RU" sz="1200" kern="0" dirty="0" smtClean="0">
                <a:cs typeface="Calibri" pitchFamily="34" charset="0"/>
              </a:rPr>
              <a:t> группу </a:t>
            </a:r>
            <a:r>
              <a:rPr lang="ru-RU" sz="1200" kern="0" dirty="0">
                <a:cs typeface="Calibri" pitchFamily="34" charset="0"/>
              </a:rPr>
              <a:t>по </a:t>
            </a:r>
            <a:r>
              <a:rPr lang="ru-RU" sz="1200" kern="0" dirty="0" smtClean="0">
                <a:cs typeface="Calibri" pitchFamily="34" charset="0"/>
              </a:rPr>
              <a:t>территориальному принципу и общей инфраструктуре (система сбора до ЦППН-2) объединены </a:t>
            </a:r>
            <a:r>
              <a:rPr lang="ru-RU" sz="1200" kern="0" dirty="0" err="1" smtClean="0">
                <a:cs typeface="Calibri" pitchFamily="34" charset="0"/>
              </a:rPr>
              <a:t>Вынгаяхинское</a:t>
            </a:r>
            <a:r>
              <a:rPr lang="ru-RU" sz="1200" kern="0" dirty="0" smtClean="0">
                <a:cs typeface="Calibri" pitchFamily="34" charset="0"/>
              </a:rPr>
              <a:t> и </a:t>
            </a:r>
            <a:r>
              <a:rPr lang="ru-RU" sz="1200" kern="0" dirty="0" err="1" smtClean="0">
                <a:cs typeface="Calibri" pitchFamily="34" charset="0"/>
              </a:rPr>
              <a:t>Еты-Пуровское</a:t>
            </a:r>
            <a:r>
              <a:rPr lang="ru-RU" sz="1200" kern="0" dirty="0" smtClean="0">
                <a:cs typeface="Calibri" pitchFamily="34" charset="0"/>
              </a:rPr>
              <a:t> месторождения</a:t>
            </a:r>
            <a:r>
              <a:rPr lang="ru-RU" sz="1200" kern="0" dirty="0">
                <a:cs typeface="Calibri" pitchFamily="34" charset="0"/>
              </a:rPr>
              <a:t>, </a:t>
            </a:r>
            <a:r>
              <a:rPr lang="ru-RU" sz="1200" kern="0" dirty="0" smtClean="0">
                <a:cs typeface="Calibri" pitchFamily="34" charset="0"/>
              </a:rPr>
              <a:t>находящиеся в </a:t>
            </a:r>
            <a:r>
              <a:rPr lang="ru-RU" sz="1200" kern="0" dirty="0" err="1" smtClean="0">
                <a:cs typeface="Calibri" pitchFamily="34" charset="0"/>
              </a:rPr>
              <a:t>Пуровском</a:t>
            </a:r>
            <a:r>
              <a:rPr lang="ru-RU" sz="1200" kern="0" dirty="0" smtClean="0">
                <a:cs typeface="Calibri" pitchFamily="34" charset="0"/>
              </a:rPr>
              <a:t> районе </a:t>
            </a:r>
            <a:r>
              <a:rPr lang="ru-RU" sz="1200" kern="0" dirty="0">
                <a:cs typeface="Calibri" pitchFamily="34" charset="0"/>
              </a:rPr>
              <a:t>Ямало-Ненецкого автономного округа Тюменской </a:t>
            </a:r>
            <a:r>
              <a:rPr lang="ru-RU" sz="1200" kern="0" dirty="0" smtClean="0">
                <a:cs typeface="Calibri" pitchFamily="34" charset="0"/>
              </a:rPr>
              <a:t>области к северо-востоку от </a:t>
            </a:r>
            <a:r>
              <a:rPr lang="ru-RU" sz="1200" kern="0" dirty="0" err="1" smtClean="0">
                <a:cs typeface="Calibri" pitchFamily="34" charset="0"/>
              </a:rPr>
              <a:t>г.Муравленко</a:t>
            </a:r>
            <a:r>
              <a:rPr lang="ru-RU" sz="1200" kern="0" dirty="0" smtClean="0">
                <a:cs typeface="Calibri" pitchFamily="34" charset="0"/>
              </a:rPr>
              <a:t>.</a:t>
            </a:r>
            <a:r>
              <a:rPr lang="en-US" sz="1200" kern="0" dirty="0" smtClean="0">
                <a:cs typeface="Calibri" pitchFamily="34" charset="0"/>
              </a:rPr>
              <a:t> </a:t>
            </a:r>
            <a:r>
              <a:rPr lang="ru-RU" sz="1200" kern="0" dirty="0" smtClean="0">
                <a:cs typeface="Calibri" pitchFamily="34" charset="0"/>
              </a:rPr>
              <a:t>После начала промышленной разработки в 2015 г. в группу также войдет </a:t>
            </a:r>
            <a:r>
              <a:rPr lang="ru-RU" sz="1200" kern="0" dirty="0" err="1" smtClean="0">
                <a:cs typeface="Calibri" pitchFamily="34" charset="0"/>
              </a:rPr>
              <a:t>Валынтойское</a:t>
            </a:r>
            <a:r>
              <a:rPr lang="ru-RU" sz="1200" kern="0" dirty="0" smtClean="0">
                <a:cs typeface="Calibri" pitchFamily="34" charset="0"/>
              </a:rPr>
              <a:t> месторождение. </a:t>
            </a:r>
            <a:endParaRPr lang="ru-RU" sz="1200" kern="0" dirty="0">
              <a:cs typeface="Calibri" pitchFamily="34" charset="0"/>
            </a:endParaRPr>
          </a:p>
        </p:txBody>
      </p:sp>
      <p:sp>
        <p:nvSpPr>
          <p:cNvPr id="6" name="Rectangle 32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35696" y="1268760"/>
            <a:ext cx="1656184" cy="134323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5534" y="4520153"/>
            <a:ext cx="576064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 smtClean="0">
                <a:solidFill>
                  <a:schemeClr val="accent1"/>
                </a:solidFill>
              </a:rPr>
              <a:t>Основные сведения по активу (по состоянию на 01.01.2014)</a:t>
            </a:r>
            <a:endParaRPr lang="en-GB" sz="1200" b="1" dirty="0" smtClean="0">
              <a:solidFill>
                <a:schemeClr val="accent1"/>
              </a:solidFill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55371"/>
            <a:ext cx="7858448" cy="138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12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301145"/>
            <a:ext cx="3408173" cy="22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16832"/>
            <a:ext cx="3410458" cy="190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0"/>
            <a:ext cx="8560318" cy="610499"/>
          </a:xfrm>
        </p:spPr>
        <p:txBody>
          <a:bodyPr/>
          <a:lstStyle/>
          <a:p>
            <a:r>
              <a:rPr lang="ru-RU" dirty="0" err="1" smtClean="0"/>
              <a:t>Вынгаяхинская</a:t>
            </a:r>
            <a:r>
              <a:rPr lang="ru-RU" dirty="0" smtClean="0"/>
              <a:t> группа: Структура извлекаемых запасов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7338" y="1177174"/>
            <a:ext cx="5140831" cy="707886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000" b="1" dirty="0" smtClean="0"/>
              <a:t>Всего начальные извлекаемые запасы (НИЗ) по активу – 188,8 млн. т</a:t>
            </a:r>
          </a:p>
          <a:p>
            <a:pPr>
              <a:spcBef>
                <a:spcPts val="600"/>
              </a:spcBef>
            </a:pPr>
            <a:r>
              <a:rPr lang="ru-RU" sz="1000" b="1" dirty="0" smtClean="0"/>
              <a:t>Отобрано – 46,2 млн. т (24% от НИЗ)</a:t>
            </a:r>
          </a:p>
          <a:p>
            <a:pPr>
              <a:spcBef>
                <a:spcPts val="600"/>
              </a:spcBef>
            </a:pPr>
            <a:r>
              <a:rPr lang="ru-RU" sz="1000" b="1" dirty="0" smtClean="0"/>
              <a:t>Остаточные извлекаемые запасы (ОИЗ) на 01.01.2014 – 142,6 млн. т (76% от НИЗ)</a:t>
            </a:r>
            <a:endParaRPr lang="en-US" sz="1000" b="1" dirty="0" smtClean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691" y="2060848"/>
            <a:ext cx="5719805" cy="118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907704" y="3645024"/>
            <a:ext cx="1584176" cy="288032"/>
          </a:xfrm>
          <a:prstGeom prst="rightArrow">
            <a:avLst/>
          </a:prstGeom>
          <a:solidFill>
            <a:schemeClr val="accent3"/>
          </a:solidFill>
          <a:ln w="12700">
            <a:noFill/>
          </a:ln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796136" y="3429000"/>
            <a:ext cx="288032" cy="864096"/>
          </a:xfrm>
          <a:prstGeom prst="downArrow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814282"/>
            <a:ext cx="504056" cy="6309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000" b="1" dirty="0" smtClean="0"/>
              <a:t>ОИЗ</a:t>
            </a:r>
          </a:p>
          <a:p>
            <a:pPr algn="ctr">
              <a:spcBef>
                <a:spcPts val="600"/>
              </a:spcBef>
            </a:pPr>
            <a:r>
              <a:rPr lang="ru-RU" sz="1000" b="1" dirty="0" smtClean="0"/>
              <a:t>142,6 </a:t>
            </a:r>
            <a:r>
              <a:rPr lang="ru-RU" sz="1000" b="1" dirty="0" err="1" smtClean="0"/>
              <a:t>млн.т</a:t>
            </a:r>
            <a:endParaRPr lang="en-US" sz="1000" b="1" dirty="0" smtClean="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80660"/>
            <a:ext cx="5815135" cy="119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367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83106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6" name="Picture 2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676" y="1530504"/>
            <a:ext cx="4262400" cy="420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87338" y="188640"/>
            <a:ext cx="8560318" cy="610499"/>
          </a:xfrm>
        </p:spPr>
        <p:txBody>
          <a:bodyPr/>
          <a:lstStyle/>
          <a:p>
            <a:r>
              <a:rPr lang="ru-RU" dirty="0" smtClean="0"/>
              <a:t>Предполагаемый эффект от перехода на режим с НФР для </a:t>
            </a:r>
            <a:br>
              <a:rPr lang="ru-RU" dirty="0" smtClean="0"/>
            </a:br>
            <a:r>
              <a:rPr lang="ru-RU" dirty="0" err="1" smtClean="0"/>
              <a:t>Вынгаяхинского</a:t>
            </a:r>
            <a:r>
              <a:rPr lang="ru-RU" dirty="0" smtClean="0"/>
              <a:t> и </a:t>
            </a:r>
            <a:r>
              <a:rPr lang="ru-RU" dirty="0" err="1" smtClean="0"/>
              <a:t>Еты-Пуровского</a:t>
            </a:r>
            <a:r>
              <a:rPr lang="ru-RU" dirty="0" smtClean="0"/>
              <a:t> месторождений</a:t>
            </a:r>
            <a:endParaRPr lang="ru-RU" dirty="0"/>
          </a:p>
        </p:txBody>
      </p:sp>
      <p:sp>
        <p:nvSpPr>
          <p:cNvPr id="4" name="TextBox 3"/>
          <p:cNvSpPr txBox="1"/>
          <p:nvPr>
            <p:custDataLst>
              <p:tags r:id="rId5"/>
            </p:custDataLst>
          </p:nvPr>
        </p:nvSpPr>
        <p:spPr>
          <a:xfrm>
            <a:off x="1650570" y="1104590"/>
            <a:ext cx="1527662" cy="2616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100" b="1" dirty="0" smtClean="0">
                <a:solidFill>
                  <a:schemeClr val="accent1"/>
                </a:solidFill>
              </a:rPr>
              <a:t>Добыча нефти (ДНС*)</a:t>
            </a:r>
            <a:endParaRPr lang="en-GB" sz="1100" b="1" dirty="0" smtClean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1339587" y="3645024"/>
            <a:ext cx="2149627" cy="2616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100" b="1" dirty="0" smtClean="0">
                <a:solidFill>
                  <a:schemeClr val="accent1"/>
                </a:solidFill>
              </a:rPr>
              <a:t>Добыча нефти (режим с НФР*)</a:t>
            </a:r>
            <a:endParaRPr lang="en-GB" sz="1100" b="1" dirty="0" smtClean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7"/>
            </p:custDataLst>
          </p:nvPr>
        </p:nvSpPr>
        <p:spPr>
          <a:xfrm>
            <a:off x="287339" y="6309320"/>
            <a:ext cx="7381005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800" dirty="0" smtClean="0"/>
              <a:t>ДНС = действующая налоговая система</a:t>
            </a:r>
            <a:r>
              <a:rPr lang="ru-RU" sz="800" dirty="0"/>
              <a:t>,</a:t>
            </a:r>
            <a:r>
              <a:rPr lang="en-US" sz="800" dirty="0" smtClean="0"/>
              <a:t> </a:t>
            </a:r>
            <a:r>
              <a:rPr lang="ru-RU" sz="800" dirty="0" smtClean="0"/>
              <a:t>НФР = налог на финансовый результат.</a:t>
            </a:r>
          </a:p>
          <a:p>
            <a:r>
              <a:rPr lang="ru-RU" sz="800" dirty="0" smtClean="0"/>
              <a:t> Оценка проведена с учетом реализации большого налогового маневра при средней цене нефти Юралс</a:t>
            </a:r>
            <a:r>
              <a:rPr lang="en-GB" sz="800" dirty="0" smtClean="0"/>
              <a:t> </a:t>
            </a:r>
            <a:r>
              <a:rPr lang="ru-RU" sz="800" dirty="0" smtClean="0"/>
              <a:t>60 долл./</a:t>
            </a:r>
            <a:r>
              <a:rPr lang="ru-RU" sz="800" dirty="0" err="1" smtClean="0"/>
              <a:t>барр</a:t>
            </a:r>
            <a:r>
              <a:rPr lang="ru-RU" sz="800" dirty="0" smtClean="0"/>
              <a:t>. и среднем курсе 55 руб./долл., ставке НФР равной 60% (с 2016 г.)</a:t>
            </a:r>
            <a:endParaRPr lang="en-GB" sz="800" dirty="0" smtClean="0"/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5675070" y="1105036"/>
            <a:ext cx="2047035" cy="2616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100" b="1" dirty="0" smtClean="0">
                <a:solidFill>
                  <a:schemeClr val="accent1"/>
                </a:solidFill>
              </a:rPr>
              <a:t>Основные параметры (ДНС*)</a:t>
            </a:r>
            <a:endParaRPr lang="en-GB" sz="1100" b="1" dirty="0" smtClean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>
            <p:custDataLst>
              <p:tags r:id="rId9"/>
            </p:custDataLst>
          </p:nvPr>
        </p:nvSpPr>
        <p:spPr>
          <a:xfrm>
            <a:off x="5336837" y="3643892"/>
            <a:ext cx="2723502" cy="2616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100" b="1" dirty="0" smtClean="0">
                <a:solidFill>
                  <a:schemeClr val="accent1"/>
                </a:solidFill>
              </a:rPr>
              <a:t>Основные параметры (режим с НФР</a:t>
            </a:r>
            <a:r>
              <a:rPr lang="en-US" sz="1100" b="1" dirty="0" smtClean="0">
                <a:solidFill>
                  <a:schemeClr val="accent1"/>
                </a:solidFill>
              </a:rPr>
              <a:t>*</a:t>
            </a:r>
            <a:r>
              <a:rPr lang="ru-RU" sz="1100" b="1" dirty="0" smtClean="0">
                <a:solidFill>
                  <a:schemeClr val="accent1"/>
                </a:solidFill>
              </a:rPr>
              <a:t>)</a:t>
            </a:r>
            <a:endParaRPr lang="en-GB" sz="1100" b="1" dirty="0" smtClean="0">
              <a:solidFill>
                <a:schemeClr val="accent1"/>
              </a:solidFill>
            </a:endParaRPr>
          </a:p>
        </p:txBody>
      </p:sp>
      <p:grpSp>
        <p:nvGrpSpPr>
          <p:cNvPr id="14" name="Группа 13"/>
          <p:cNvGrpSpPr/>
          <p:nvPr>
            <p:custDataLst>
              <p:tags r:id="rId10"/>
            </p:custDataLst>
          </p:nvPr>
        </p:nvGrpSpPr>
        <p:grpSpPr>
          <a:xfrm>
            <a:off x="8198830" y="1923076"/>
            <a:ext cx="555023" cy="2758386"/>
            <a:chOff x="8126822" y="2019753"/>
            <a:chExt cx="555023" cy="2705390"/>
          </a:xfrm>
        </p:grpSpPr>
        <p:sp>
          <p:nvSpPr>
            <p:cNvPr id="24" name="Скругленный прямоугольник 23"/>
            <p:cNvSpPr/>
            <p:nvPr>
              <p:custDataLst>
                <p:tags r:id="rId19"/>
              </p:custDataLst>
            </p:nvPr>
          </p:nvSpPr>
          <p:spPr>
            <a:xfrm>
              <a:off x="8242222" y="4556112"/>
              <a:ext cx="439623" cy="169031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5" name="Скругленный прямоугольник 24"/>
            <p:cNvSpPr/>
            <p:nvPr>
              <p:custDataLst>
                <p:tags r:id="rId20"/>
              </p:custDataLst>
            </p:nvPr>
          </p:nvSpPr>
          <p:spPr>
            <a:xfrm>
              <a:off x="8266525" y="2019753"/>
              <a:ext cx="409931" cy="141233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sz="12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>
              <p:custDataLst>
                <p:tags r:id="rId21"/>
              </p:custDataLst>
            </p:nvPr>
          </p:nvCxnSpPr>
          <p:spPr>
            <a:xfrm>
              <a:off x="8126822" y="2090370"/>
              <a:ext cx="0" cy="2550563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>
              <a:endCxn id="25" idx="1"/>
            </p:cNvCxnSpPr>
            <p:nvPr>
              <p:custDataLst>
                <p:tags r:id="rId22"/>
              </p:custDataLst>
            </p:nvPr>
          </p:nvCxnSpPr>
          <p:spPr>
            <a:xfrm>
              <a:off x="8126822" y="2090370"/>
              <a:ext cx="139703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>
              <a:endCxn id="24" idx="1"/>
            </p:cNvCxnSpPr>
            <p:nvPr>
              <p:custDataLst>
                <p:tags r:id="rId23"/>
              </p:custDataLst>
            </p:nvPr>
          </p:nvCxnSpPr>
          <p:spPr>
            <a:xfrm flipV="1">
              <a:off x="8126822" y="4640628"/>
              <a:ext cx="115400" cy="305"/>
            </a:xfrm>
            <a:prstGeom prst="line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>
            <p:custDataLst>
              <p:tags r:id="rId11"/>
            </p:custDataLst>
          </p:nvPr>
        </p:nvGrpSpPr>
        <p:grpSpPr>
          <a:xfrm>
            <a:off x="8314230" y="2313139"/>
            <a:ext cx="829770" cy="2755526"/>
            <a:chOff x="8266524" y="2440813"/>
            <a:chExt cx="829770" cy="2826301"/>
          </a:xfrm>
        </p:grpSpPr>
        <p:sp>
          <p:nvSpPr>
            <p:cNvPr id="6" name="Скругленный прямоугольник 5"/>
            <p:cNvSpPr/>
            <p:nvPr>
              <p:custDataLst>
                <p:tags r:id="rId12"/>
              </p:custDataLst>
            </p:nvPr>
          </p:nvSpPr>
          <p:spPr>
            <a:xfrm>
              <a:off x="8284109" y="2440813"/>
              <a:ext cx="409931" cy="144000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>
              <p:custDataLst>
                <p:tags r:id="rId13"/>
              </p:custDataLst>
            </p:nvPr>
          </p:nvSpPr>
          <p:spPr>
            <a:xfrm>
              <a:off x="8266524" y="5123114"/>
              <a:ext cx="409931" cy="144000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sz="12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9" name="Прямая соединительная линия 8"/>
            <p:cNvCxnSpPr>
              <a:endCxn id="17" idx="0"/>
            </p:cNvCxnSpPr>
            <p:nvPr>
              <p:custDataLst>
                <p:tags r:id="rId14"/>
              </p:custDataLst>
            </p:nvPr>
          </p:nvCxnSpPr>
          <p:spPr>
            <a:xfrm>
              <a:off x="8788091" y="2512812"/>
              <a:ext cx="0" cy="1072523"/>
            </a:xfrm>
            <a:prstGeom prst="line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stCxn id="6" idx="3"/>
            </p:cNvCxnSpPr>
            <p:nvPr>
              <p:custDataLst>
                <p:tags r:id="rId15"/>
              </p:custDataLst>
            </p:nvPr>
          </p:nvCxnSpPr>
          <p:spPr>
            <a:xfrm>
              <a:off x="8694040" y="2512813"/>
              <a:ext cx="94051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>
              <p:custDataLst>
                <p:tags r:id="rId16"/>
              </p:custDataLst>
            </p:nvPr>
          </p:nvCxnSpPr>
          <p:spPr>
            <a:xfrm flipV="1">
              <a:off x="8684840" y="5187285"/>
              <a:ext cx="103251" cy="1"/>
            </a:xfrm>
            <a:prstGeom prst="line">
              <a:avLst/>
            </a:prstGeom>
            <a:ln w="1905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Овал 16"/>
            <p:cNvSpPr/>
            <p:nvPr>
              <p:custDataLst>
                <p:tags r:id="rId17"/>
              </p:custDataLst>
            </p:nvPr>
          </p:nvSpPr>
          <p:spPr>
            <a:xfrm>
              <a:off x="8479888" y="3585335"/>
              <a:ext cx="616406" cy="30389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GB" sz="700" b="1" dirty="0" smtClean="0">
                  <a:solidFill>
                    <a:srgbClr val="C00000"/>
                  </a:solidFill>
                </a:rPr>
                <a:t>+</a:t>
              </a:r>
              <a:r>
                <a:rPr lang="en-US" sz="700" b="1" dirty="0" smtClean="0">
                  <a:solidFill>
                    <a:srgbClr val="C00000"/>
                  </a:solidFill>
                </a:rPr>
                <a:t>184</a:t>
              </a:r>
              <a:endParaRPr lang="en-GB" sz="700" b="1" dirty="0" smtClean="0">
                <a:solidFill>
                  <a:srgbClr val="C00000"/>
                </a:solidFill>
              </a:endParaRPr>
            </a:p>
          </p:txBody>
        </p:sp>
        <p:cxnSp>
          <p:nvCxnSpPr>
            <p:cNvPr id="33" name="Прямая соединительная линия 32"/>
            <p:cNvCxnSpPr>
              <a:stCxn id="17" idx="4"/>
            </p:cNvCxnSpPr>
            <p:nvPr>
              <p:custDataLst>
                <p:tags r:id="rId18"/>
              </p:custDataLst>
            </p:nvPr>
          </p:nvCxnSpPr>
          <p:spPr>
            <a:xfrm>
              <a:off x="8788091" y="3889226"/>
              <a:ext cx="0" cy="13058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470865"/>
              </p:ext>
            </p:extLst>
          </p:nvPr>
        </p:nvGraphicFramePr>
        <p:xfrm>
          <a:off x="179512" y="1400485"/>
          <a:ext cx="4082400" cy="229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graphicFrame>
        <p:nvGraphicFramePr>
          <p:cNvPr id="29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8156224"/>
              </p:ext>
            </p:extLst>
          </p:nvPr>
        </p:nvGraphicFramePr>
        <p:xfrm>
          <a:off x="179512" y="3934078"/>
          <a:ext cx="4082400" cy="229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</p:spTree>
    <p:extLst>
      <p:ext uri="{BB962C8B-B14F-4D97-AF65-F5344CB8AC3E}">
        <p14:creationId xmlns:p14="http://schemas.microsoft.com/office/powerpoint/2010/main" val="11328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3MVCM5Tk6.aZjVVv3Me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z7CztYek2ec1z_oMWDT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cWytyjsUmcEVwJb8z21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2.WE_8MEy4nW42sawAi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twNUJetC0OukEG5.4Xul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7IrrqAlUOvpVZcqB7nv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DbvW4SpEShvhBBTgT_g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_lB3ZNx0CLKmtKC4DNZ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i4srQcYd0SMiMomM0XB8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AMiYFxi0i4y6zS3Wu.b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vftbk1m0yTxmawERZUE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wLKWRyiUK0RoeoW74xq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05Z8tf2EipsHqjy5n_0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Joe1mboEG3ejsE_Z..t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1gaVn3w0Cwo2ITK8oWq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W1i4LR606Wdz9BHCNFK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S0kcc7spU60DvNU1DAXr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VaylNHvE.1Tv40Hft6C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_Kw_gaznUSV58TvioSQ2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0cB9U2TU2CM2xt1YPin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W7PPO0IvkiHU_uMTv2JX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.2AAfxc7UqYRTqNWoWWu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bXBGCD.k2BIwypDzHW.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XvWB0wwk64Xt0WB2E.A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08w0REOh0q7GQHMJSg3a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Bi.RlhLEC.BdnspADmo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Q4XlSq5UOZZzjkAkhtI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Kj9VyVJEWPNn5aqBEgG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mFI1Uau0yYVuiFT9_0g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7XSM1nEtUqGbilsShfqU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10sQgxWEu2gs5u3TU1o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LKX2PqRUKdhk0es1jYz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TltfgMwkK.a49xPJ0Fu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vhpdXTZkaQl1xZbMZke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KNXOpqX_EyjosHqcKB2y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4KaEae5U.Exv8YoI8ee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.7qWbygDEaqtgp5fm4MI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DSbT6DVkureKy4T6nsA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vCo6lUAkq_fZnGnST91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i6t6LA8kK9rZnYz5FAZ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3yZZNu2t0qFs9XRBProB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QIN5rcV0GejQ0_c3rd2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72hISqrN0qprVA8CLYau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4z3GgyCyEyI.5F2ay1I4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VFgaZdl0GP4Ia.KD2ez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.eYQgYXkS.HsoCTySZO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xKQeUy9Wke4VsFm.mDfY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p7bopZxEWUARtxeSgMZ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Qbqak3V0SSSL0kYkxtE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iU424YRECEeGoBo7aNi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ANLvl0F0.Dd.eV4ICDG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wbeTIgKEaBsjjRQ97.a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8_WLNxcUGsNwqXDC8AQ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8nS6dYVgEybj1kqqGIeH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G.TS9GRkC6iO_aX9DYX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svaZAgi0.fbyD_IKClq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6kSQF3nEycfo2Lnao8n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Q5DdjMFGUi1l4VqmBp05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li6Ox31UmkQX5YA70l0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bjkvw2qkK37AaLzUODN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6DPLBhGmkWd8eFGrKHrE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UU4woq2USWfmXyFmrqW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C56DRs0UGQqD.R2HhZ9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lfkZBd.k2Q2c.BqdnVH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M27fLmgE.eOW2yF3c1t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zuvhxWW0KQBptOVwlqb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CQIYpsIVEGbwwF.4XfWn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VoTRTXdUyd0JDru_NTP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sT3RKSlrkK7GSrJE0U6M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LbUZW.4kWHJemPDUNjc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p4j2WSPEy7Uax99RrTP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yzwIGgN0uyLWU3FkhOW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5L9YoVc9UKCeazqog4vR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A8OGrEU0u_hstxvY7bU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bFK.u6M0OOw.kvaQazu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i6pd608DUaQQW5wjFx8M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SJ4SAlw0yABF.mxR3Cu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PIdUor60yLALN_Tdyeo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IHr29sc0KweaJRmZgcC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8nqTyEV0yQVHiQSrPfp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.fPreGyKkOAD0crEXfPq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qLUoj9WkypFH4ToZHlz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9Q_4F5tU.NC8gQFN6b8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nexUHmakSiYM7vuhBS0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yEnlye40qOcIolSbAXk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DlK1T5xEazQdZaEdCRd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ukLEpJj0WgFXRDmdlqb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m3X8NPikCkeTlBUAMs7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3tIKV.okC2rX1FqK1lQ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NnXJyCQUuHGi.6eVa3F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5ZreONS0atjRAWvR8Xb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MxnqABon0OwkEf4bqnF3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NPctst702Dd2ZDTXs9R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xOogaabkOzx4fsAdr_m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OK5czbZ02BZ.9UAEFJU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UtXQivb3ki3BU3RZEpnr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M_rA6hF0yrsrn.puZdi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ukLEpJj0WgFXRDmdlqb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m3X8NPikCkeTlBUAMs7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3tIKV.okC2rX1FqK1lQ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NnXJyCQUuHGi.6eVa3F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5ZreONS0atjRAWvR8Xb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MxnqABon0OwkEf4bqnF3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NPctst702Dd2ZDTXs9R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xOogaabkOzx4fsAdr_m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OK5czbZ02BZ.9UAEFJU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UtXQivb3ki3BU3RZEpnr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ccuWiofEipozix96IOD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utgLl9cEiF9e.fWW.SL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XlEbIaQ0ulg55DPqe5H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U8Knp4FsE2AgzH4iFGLZ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ENnd3.6ESDeAzxjrZ3e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VOdYDhrBU22PxPkUfg3B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AGBrpb3EioaAvdiKpbu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6NfH1mhMk.DSvJj26whC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8W6c_6NUGfXXPGGEcW8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uoMSMDkcEyF62rPQXbwl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TB.MYK8kCGgS4DxuHRr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MyhKdH.0C2DUSpQbT6l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NgbvsUHt0C0aAGk3voOI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TqTjMEe0qfVnGUKQPVO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cUPEWVj0u5w05qTxiHp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mY.MS8kEmK4c5BcNznI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rnTF6sRrEGOSK_1DpdLj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pPwOfNeEiR98PTm725p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nXKF.gbkSRZjyQvxkVm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3yDkfKGeEWY_SeIMGMEY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HbrOVRVCESneTsXttmiF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ZoBhf_pHki3yzl62DTSV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rNU5vnfvk2GhOy7_upQY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L2qoq_BUGTkHizwyiZb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RQ3.PdVUePlwlWy1AC8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2ALbzdaUOfKoMZVHB5B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yAsDCCjUKs6fzY_b48d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8f6Hdwg_UuhZUDueqLrA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5YLEUKK02W._Nx_yK.O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dxPOPU7kWBkNxRTcLqO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.ud2sTHuUyMKERPpr52h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yanyl9xEmYGUgd0C6JA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9oIy3Xgc0aUeTX0kKMRwg"/>
</p:tagLst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gpn_report" id="{F8D1C6A7-815E-4B1B-922D-DDF256B6FD24}" vid="{8AC31970-B314-4C23-B764-C3D4C7919476}"/>
    </a:ext>
  </a:extLst>
</a:theme>
</file>

<file path=ppt/theme/theme3.xml><?xml version="1.0" encoding="utf-8"?>
<a:theme xmlns:a="http://schemas.openxmlformats.org/drawingml/2006/main" name="3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808080"/>
      </a:accent1>
      <a:accent2>
        <a:srgbClr val="3390E1"/>
      </a:accent2>
      <a:accent3>
        <a:srgbClr val="FFFFFF"/>
      </a:accent3>
      <a:accent4>
        <a:srgbClr val="000000"/>
      </a:accent4>
      <a:accent5>
        <a:srgbClr val="C0C0C0"/>
      </a:accent5>
      <a:accent6>
        <a:srgbClr val="2D82CC"/>
      </a:accent6>
      <a:hlink>
        <a:srgbClr val="003399"/>
      </a:hlink>
      <a:folHlink>
        <a:srgbClr val="1C146A"/>
      </a:folHlink>
    </a:clrScheme>
    <a:fontScheme name="3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8080"/>
        </a:accent1>
        <a:accent2>
          <a:srgbClr val="3390E1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2D82CC"/>
        </a:accent6>
        <a:hlink>
          <a:srgbClr val="003399"/>
        </a:hlink>
        <a:folHlink>
          <a:srgbClr val="1C14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ПН">
    <a:dk1>
      <a:srgbClr val="3C3C3C"/>
    </a:dk1>
    <a:lt1>
      <a:srgbClr val="FFFFFF"/>
    </a:lt1>
    <a:dk2>
      <a:srgbClr val="000000"/>
    </a:dk2>
    <a:lt2>
      <a:srgbClr val="706F6F"/>
    </a:lt2>
    <a:accent1>
      <a:srgbClr val="004077"/>
    </a:accent1>
    <a:accent2>
      <a:srgbClr val="2FB4E9"/>
    </a:accent2>
    <a:accent3>
      <a:srgbClr val="0070BA"/>
    </a:accent3>
    <a:accent4>
      <a:srgbClr val="DADADA"/>
    </a:accent4>
    <a:accent5>
      <a:srgbClr val="AEBD15"/>
    </a:accent5>
    <a:accent6>
      <a:srgbClr val="F7A600"/>
    </a:accent6>
    <a:hlink>
      <a:srgbClr val="0070BA"/>
    </a:hlink>
    <a:folHlink>
      <a:srgbClr val="706F6F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1DDAB8F5DCDD34E97235125C489F0B7" ma:contentTypeVersion="2" ma:contentTypeDescription="Создание документа." ma:contentTypeScope="" ma:versionID="e1c81cb88dd28235501e6e29fa1798c7">
  <xsd:schema xmlns:xsd="http://www.w3.org/2001/XMLSchema" xmlns:xs="http://www.w3.org/2001/XMLSchema" xmlns:p="http://schemas.microsoft.com/office/2006/metadata/properties" xmlns:ns1="http://schemas.microsoft.com/sharepoint/v3" xmlns:ns2="33557d74-4ddf-4dc0-ada4-08bb60de0899" targetNamespace="http://schemas.microsoft.com/office/2006/metadata/properties" ma:root="true" ma:fieldsID="c2192a1f63081a3a14b76cc46cef70b6" ns1:_="" ns2:_="">
    <xsd:import namespace="http://schemas.microsoft.com/sharepoint/v3"/>
    <xsd:import namespace="33557d74-4ddf-4dc0-ada4-08bb60de089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UnresolvedUs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557d74-4ddf-4dc0-ada4-08bb60de0899" elementFormDefault="qualified">
    <xsd:import namespace="http://schemas.microsoft.com/office/2006/documentManagement/types"/>
    <xsd:import namespace="http://schemas.microsoft.com/office/infopath/2007/PartnerControls"/>
    <xsd:element name="UnresolvedUser" ma:index="10" nillable="true" ma:displayName="Автор последних изменений" ma:internalName="UnresolvedUser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UnresolvedUser xmlns="33557d74-4ddf-4dc0-ada4-08bb60de0899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5BD37E9-EDB4-4AA9-9035-3AFFC8282C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75B2C7-7820-4635-8F64-3D5908A258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3557d74-4ddf-4dc0-ada4-08bb60de08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E10203-26CB-4040-823F-AF38A2005C43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33557d74-4ddf-4dc0-ada4-08bb60de0899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КЦ (1)</Template>
  <TotalTime>20875</TotalTime>
  <Words>857</Words>
  <Application>Microsoft Office PowerPoint</Application>
  <PresentationFormat>Экран (4:3)</PresentationFormat>
  <Paragraphs>195</Paragraphs>
  <Slides>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Специальное оформление</vt:lpstr>
      <vt:lpstr>gpn_report</vt:lpstr>
      <vt:lpstr>3_Blank Presentation</vt:lpstr>
      <vt:lpstr>think-cell Slide</vt:lpstr>
      <vt:lpstr>О НАЛОГООБЛОЖЕНИИ  ДОБЫЧИ НЕФТИ НА ОСНОВЕ ФИНАНСОВОГО РЕЗУЛЬТАТА</vt:lpstr>
      <vt:lpstr>Стабилизация добычи нефти в стране может быть достигнута только при условии поддержания и увеличения ГТМ (в основном бурения) в действующих регионах нефтедобычи и, в первую очередь, в Западной Сибири</vt:lpstr>
      <vt:lpstr>Условия добычи нефти на действующих месторождениях постоянно ухудшаются, что ведет к росту стоимости добычи нефти</vt:lpstr>
      <vt:lpstr>ПРОБЛЕМЫ ДЕЙСТВУЮЩИХ МЕСТОРОЖДЕНИЙ</vt:lpstr>
      <vt:lpstr>ОАО «ГАЗПРОМ НЕФТЬ» СОВЕРШИЛА ТЕХНОЛОГИЧЕСКИЙ ПЕРЕХОД НА НОВЫЙ ТЕХНИЧЕСКИЙ УРОВЕНЬ ДОБЫЧИ</vt:lpstr>
      <vt:lpstr>Так в ЯНАО в текущих фискальных условиях (без большого налогового маневра) и с учетом ухудшения минерально-сырьевой базы достигнут технологический предел увеличения ГТМ</vt:lpstr>
      <vt:lpstr>КРАТКИЕ СВЕДЕНИЯ О ВЫНГАЯХИНСКОЙ ГРУППЕ</vt:lpstr>
      <vt:lpstr>Вынгаяхинская группа: Структура извлекаемых запасов</vt:lpstr>
      <vt:lpstr>Предполагаемый эффект от перехода на режим с НФР для  Вынгаяхинского и Еты-Пуровского месторождений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Крючков Максим Геннадьевич</dc:creator>
  <cp:lastModifiedBy>Karchevskiy</cp:lastModifiedBy>
  <cp:revision>587</cp:revision>
  <cp:lastPrinted>2014-07-21T06:41:53Z</cp:lastPrinted>
  <dcterms:created xsi:type="dcterms:W3CDTF">2014-06-25T07:37:15Z</dcterms:created>
  <dcterms:modified xsi:type="dcterms:W3CDTF">2015-03-12T11:59:04Z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0x01010051DDAB8F5DCDD34E97235125C489F0B7</vt:lpwstr>
  </property>
</Properties>
</file>