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  <p:sldMasterId id="2147483802" r:id="rId2"/>
  </p:sldMasterIdLst>
  <p:notesMasterIdLst>
    <p:notesMasterId r:id="rId9"/>
  </p:notesMasterIdLst>
  <p:handoutMasterIdLst>
    <p:handoutMasterId r:id="rId10"/>
  </p:handoutMasterIdLst>
  <p:sldIdLst>
    <p:sldId id="262" r:id="rId3"/>
    <p:sldId id="257" r:id="rId4"/>
    <p:sldId id="258" r:id="rId5"/>
    <p:sldId id="259" r:id="rId6"/>
    <p:sldId id="260" r:id="rId7"/>
    <p:sldId id="261" r:id="rId8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2296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3075" userDrawn="1">
          <p15:clr>
            <a:srgbClr val="A4A3A4"/>
          </p15:clr>
        </p15:guide>
        <p15:guide id="6" pos="3169" userDrawn="1">
          <p15:clr>
            <a:srgbClr val="A4A3A4"/>
          </p15:clr>
        </p15:guide>
        <p15:guide id="7" pos="1597" userDrawn="1">
          <p15:clr>
            <a:srgbClr val="A4A3A4"/>
          </p15:clr>
        </p15:guide>
        <p15:guide id="8" pos="1695" userDrawn="1">
          <p15:clr>
            <a:srgbClr val="A4A3A4"/>
          </p15:clr>
        </p15:guide>
        <p15:guide id="9" pos="4643" userDrawn="1">
          <p15:clr>
            <a:srgbClr val="A4A3A4"/>
          </p15:clr>
        </p15:guide>
        <p15:guide id="10" pos="4545" userDrawn="1">
          <p15:clr>
            <a:srgbClr val="A4A3A4"/>
          </p15:clr>
        </p15:guide>
        <p15:guide id="11" pos="6019" userDrawn="1">
          <p15:clr>
            <a:srgbClr val="A4A3A4"/>
          </p15:clr>
        </p15:guide>
        <p15:guide id="12" pos="2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833" autoAdjust="0"/>
  </p:normalViewPr>
  <p:slideViewPr>
    <p:cSldViewPr>
      <p:cViewPr varScale="1">
        <p:scale>
          <a:sx n="94" d="100"/>
          <a:sy n="94" d="100"/>
        </p:scale>
        <p:origin x="852" y="78"/>
      </p:cViewPr>
      <p:guideLst>
        <p:guide orient="horz" pos="799"/>
        <p:guide orient="horz" pos="2296"/>
        <p:guide orient="horz" pos="2387"/>
        <p:guide orient="horz" pos="3884"/>
        <p:guide pos="3075"/>
        <p:guide pos="3169"/>
        <p:guide pos="1597"/>
        <p:guide pos="1695"/>
        <p:guide pos="4643"/>
        <p:guide pos="4545"/>
        <p:guide pos="6019"/>
        <p:guide pos="2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33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Нефтедобыча</a:t>
            </a:r>
            <a:r>
              <a:rPr lang="ru-RU" baseline="0" dirty="0" smtClean="0"/>
              <a:t> (млн. м</a:t>
            </a:r>
            <a:r>
              <a:rPr lang="ru-RU" sz="1800" baseline="0" dirty="0" smtClean="0"/>
              <a:t>3</a:t>
            </a:r>
            <a:r>
              <a:rPr lang="ru-RU" baseline="0" dirty="0" smtClean="0"/>
              <a:t>)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1335</c:v>
                </c:pt>
                <c:pt idx="1">
                  <c:v>13759</c:v>
                </c:pt>
                <c:pt idx="2">
                  <c:v>44470</c:v>
                </c:pt>
                <c:pt idx="3">
                  <c:v>62485</c:v>
                </c:pt>
                <c:pt idx="4">
                  <c:v>90851</c:v>
                </c:pt>
                <c:pt idx="5">
                  <c:v>93756</c:v>
                </c:pt>
                <c:pt idx="6">
                  <c:v>104641</c:v>
                </c:pt>
                <c:pt idx="7">
                  <c:v>120020</c:v>
                </c:pt>
                <c:pt idx="8">
                  <c:v>131179</c:v>
                </c:pt>
                <c:pt idx="9">
                  <c:v>145812</c:v>
                </c:pt>
                <c:pt idx="10">
                  <c:v>146936</c:v>
                </c:pt>
                <c:pt idx="11">
                  <c:v>145065</c:v>
                </c:pt>
                <c:pt idx="12">
                  <c:v>142593</c:v>
                </c:pt>
                <c:pt idx="13">
                  <c:v>132310</c:v>
                </c:pt>
                <c:pt idx="14">
                  <c:v>105317</c:v>
                </c:pt>
                <c:pt idx="15">
                  <c:v>106480</c:v>
                </c:pt>
                <c:pt idx="16">
                  <c:v>105094</c:v>
                </c:pt>
                <c:pt idx="17">
                  <c:v>107717</c:v>
                </c:pt>
                <c:pt idx="18">
                  <c:v>112751</c:v>
                </c:pt>
                <c:pt idx="19">
                  <c:v>139121</c:v>
                </c:pt>
                <c:pt idx="20">
                  <c:v>144392</c:v>
                </c:pt>
                <c:pt idx="21">
                  <c:v>146507</c:v>
                </c:pt>
                <c:pt idx="22">
                  <c:v>144726</c:v>
                </c:pt>
                <c:pt idx="23">
                  <c:v>135260</c:v>
                </c:pt>
                <c:pt idx="24">
                  <c:v>153745</c:v>
                </c:pt>
                <c:pt idx="25">
                  <c:v>141229</c:v>
                </c:pt>
                <c:pt idx="26">
                  <c:v>131722</c:v>
                </c:pt>
                <c:pt idx="27">
                  <c:v>130822</c:v>
                </c:pt>
                <c:pt idx="28">
                  <c:v>119879</c:v>
                </c:pt>
                <c:pt idx="29">
                  <c:v>107245</c:v>
                </c:pt>
                <c:pt idx="30">
                  <c:v>94455</c:v>
                </c:pt>
                <c:pt idx="31">
                  <c:v>85474</c:v>
                </c:pt>
                <c:pt idx="32">
                  <c:v>85145</c:v>
                </c:pt>
                <c:pt idx="33">
                  <c:v>79884</c:v>
                </c:pt>
                <c:pt idx="34">
                  <c:v>76403</c:v>
                </c:pt>
                <c:pt idx="35">
                  <c:v>70940</c:v>
                </c:pt>
                <c:pt idx="36">
                  <c:v>58965</c:v>
                </c:pt>
                <c:pt idx="37">
                  <c:v>50116</c:v>
                </c:pt>
                <c:pt idx="38">
                  <c:v>41612</c:v>
                </c:pt>
                <c:pt idx="39">
                  <c:v>45013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Норвегия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11000</c:v>
                </c:pt>
                <c:pt idx="1">
                  <c:v>16200</c:v>
                </c:pt>
                <c:pt idx="2">
                  <c:v>19300</c:v>
                </c:pt>
                <c:pt idx="3">
                  <c:v>34900</c:v>
                </c:pt>
                <c:pt idx="4">
                  <c:v>44300</c:v>
                </c:pt>
                <c:pt idx="5" formatCode="#,##0.0;\-#,##0.0;\-;@">
                  <c:v>55800</c:v>
                </c:pt>
                <c:pt idx="6" formatCode="#,##0.0;\-#,##0.0;\-;@">
                  <c:v>54700</c:v>
                </c:pt>
                <c:pt idx="7" formatCode="#,##0.0;\-#,##0.0;\-;@">
                  <c:v>54800</c:v>
                </c:pt>
                <c:pt idx="8" formatCode="#,##0.0;\-#,##0.0;\-;@">
                  <c:v>62000</c:v>
                </c:pt>
                <c:pt idx="9" formatCode="#,##0.0;\-#,##0.0;\-;@">
                  <c:v>69800</c:v>
                </c:pt>
                <c:pt idx="10" formatCode="#,##0.0;\-#,##0.0;\-;@">
                  <c:v>74000</c:v>
                </c:pt>
                <c:pt idx="11" formatCode="#,##0.0;\-#,##0.0;\-;@">
                  <c:v>78800</c:v>
                </c:pt>
                <c:pt idx="12" formatCode="#,##0.0;\-#,##0.0;\-;@">
                  <c:v>89300</c:v>
                </c:pt>
                <c:pt idx="13" formatCode="#,##0.0;\-#,##0.0;\-;@">
                  <c:v>97900</c:v>
                </c:pt>
                <c:pt idx="14" formatCode="#,##0.0;\-#,##0.0;\-;@">
                  <c:v>119700</c:v>
                </c:pt>
                <c:pt idx="15" formatCode="#,##0.0;\-#,##0.0;\-;@">
                  <c:v>125100</c:v>
                </c:pt>
                <c:pt idx="16" formatCode="#,##0.0;\-#,##0.0;\-;@">
                  <c:v>138500</c:v>
                </c:pt>
                <c:pt idx="17" formatCode="#,##0.0;\-#,##0.0;\-;@">
                  <c:v>154800</c:v>
                </c:pt>
                <c:pt idx="18" formatCode="#,##0.0;\-#,##0.0;\-;@">
                  <c:v>162600</c:v>
                </c:pt>
                <c:pt idx="19" formatCode="#,##0.0;\-#,##0.0;\-;@">
                  <c:v>182600</c:v>
                </c:pt>
                <c:pt idx="20" formatCode="#,##0.0;\-#,##0.0;\-;@">
                  <c:v>195700</c:v>
                </c:pt>
                <c:pt idx="21" formatCode="#,##0.0;\-#,##0.0;\-;@">
                  <c:v>224900</c:v>
                </c:pt>
                <c:pt idx="22" formatCode="#,##0.0;\-#,##0.0;\-;@">
                  <c:v>232300</c:v>
                </c:pt>
                <c:pt idx="23" formatCode="#,##0.0;\-#,##0.0;\-;@">
                  <c:v>225400</c:v>
                </c:pt>
                <c:pt idx="24" formatCode="#,##0.0;\-#,##0.0;\-;@">
                  <c:v>229700</c:v>
                </c:pt>
                <c:pt idx="25" formatCode="#,##0.0;\-#,##0.0;\-;@">
                  <c:v>243600</c:v>
                </c:pt>
                <c:pt idx="26" formatCode="#,##0.0;\-#,##0.0;\-;@">
                  <c:v>251500</c:v>
                </c:pt>
                <c:pt idx="27" formatCode="#,##0.0;\-#,##0.0;\-;@">
                  <c:v>258400</c:v>
                </c:pt>
                <c:pt idx="28" formatCode="#,##0.0;\-#,##0.0;\-;@">
                  <c:v>261600</c:v>
                </c:pt>
                <c:pt idx="29" formatCode="#,##0.0;\-#,##0.0;\-;@">
                  <c:v>264200</c:v>
                </c:pt>
                <c:pt idx="30" formatCode="#,##0.0;\-#,##0.0;\-;@">
                  <c:v>257700</c:v>
                </c:pt>
                <c:pt idx="31" formatCode="#,##0.0;\-#,##0.0;\-;@">
                  <c:v>249500</c:v>
                </c:pt>
                <c:pt idx="32" formatCode="#,##0.0;\-#,##0.0;\-;@">
                  <c:v>238300</c:v>
                </c:pt>
                <c:pt idx="33" formatCode="#,##0.0;\-#,##0.0;\-;@">
                  <c:v>243600</c:v>
                </c:pt>
                <c:pt idx="34" formatCode="#,##0.0;\-#,##0.0;\-;@">
                  <c:v>240700</c:v>
                </c:pt>
                <c:pt idx="35" formatCode="#,##0.0;\-#,##0.0;\-;@">
                  <c:v>231200</c:v>
                </c:pt>
                <c:pt idx="36" formatCode="#,##0.0;\-#,##0.0;\-;@">
                  <c:v>219600</c:v>
                </c:pt>
                <c:pt idx="37" formatCode="#,##0.0;\-#,##0.0;\-;@">
                  <c:v>226300</c:v>
                </c:pt>
                <c:pt idx="38">
                  <c:v>215000</c:v>
                </c:pt>
                <c:pt idx="39">
                  <c:v>214600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266992"/>
        <c:axId val="190267776"/>
      </c:lineChart>
      <c:catAx>
        <c:axId val="19026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7776"/>
        <c:crosses val="autoZero"/>
        <c:auto val="1"/>
        <c:lblAlgn val="ctr"/>
        <c:lblOffset val="100"/>
        <c:noMultiLvlLbl val="0"/>
      </c:catAx>
      <c:valAx>
        <c:axId val="19026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Налоговые</a:t>
            </a:r>
            <a:r>
              <a:rPr lang="ru-RU" sz="1400" b="1" baseline="0" dirty="0" smtClean="0"/>
              <a:t> поступления Великобритания (в млн. фунтов)</a:t>
            </a:r>
            <a:endParaRPr lang="en-US" sz="1400" b="1" dirty="0"/>
          </a:p>
        </c:rich>
      </c:tx>
      <c:layout>
        <c:manualLayout>
          <c:xMode val="edge"/>
          <c:yMode val="edge"/>
          <c:x val="0.23452773581476155"/>
          <c:y val="0.14045915442292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048717609833914E-2"/>
          <c:y val="0.23664089688554421"/>
          <c:w val="0.89870679635183415"/>
          <c:h val="0.485313764198773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Корпортаивный налог + доп.сбор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General</c:formatCode>
                <c:ptCount val="3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93</c:v>
                </c:pt>
                <c:pt idx="4">
                  <c:v>250</c:v>
                </c:pt>
                <c:pt idx="5">
                  <c:v>341</c:v>
                </c:pt>
                <c:pt idx="6">
                  <c:v>681</c:v>
                </c:pt>
                <c:pt idx="7">
                  <c:v>521</c:v>
                </c:pt>
                <c:pt idx="8">
                  <c:v>877</c:v>
                </c:pt>
                <c:pt idx="9">
                  <c:v>2432</c:v>
                </c:pt>
                <c:pt idx="10">
                  <c:v>2916</c:v>
                </c:pt>
                <c:pt idx="11">
                  <c:v>2676</c:v>
                </c:pt>
                <c:pt idx="12">
                  <c:v>1298</c:v>
                </c:pt>
                <c:pt idx="13">
                  <c:v>1195</c:v>
                </c:pt>
                <c:pt idx="14">
                  <c:v>743</c:v>
                </c:pt>
                <c:pt idx="15">
                  <c:v>847</c:v>
                </c:pt>
                <c:pt idx="16">
                  <c:v>638</c:v>
                </c:pt>
                <c:pt idx="17">
                  <c:v>682</c:v>
                </c:pt>
                <c:pt idx="18">
                  <c:v>258</c:v>
                </c:pt>
                <c:pt idx="19">
                  <c:v>380</c:v>
                </c:pt>
                <c:pt idx="20">
                  <c:v>766</c:v>
                </c:pt>
                <c:pt idx="21">
                  <c:v>890</c:v>
                </c:pt>
                <c:pt idx="22">
                  <c:v>1779</c:v>
                </c:pt>
                <c:pt idx="23">
                  <c:v>1605</c:v>
                </c:pt>
                <c:pt idx="24">
                  <c:v>1268</c:v>
                </c:pt>
                <c:pt idx="25">
                  <c:v>2329</c:v>
                </c:pt>
                <c:pt idx="26">
                  <c:v>3515</c:v>
                </c:pt>
                <c:pt idx="27">
                  <c:v>3662</c:v>
                </c:pt>
                <c:pt idx="28">
                  <c:v>3057</c:v>
                </c:pt>
                <c:pt idx="29">
                  <c:v>3831</c:v>
                </c:pt>
                <c:pt idx="30">
                  <c:v>7307</c:v>
                </c:pt>
                <c:pt idx="31">
                  <c:v>6709</c:v>
                </c:pt>
                <c:pt idx="32">
                  <c:v>5728</c:v>
                </c:pt>
                <c:pt idx="33">
                  <c:v>9826</c:v>
                </c:pt>
                <c:pt idx="34">
                  <c:v>4998</c:v>
                </c:pt>
                <c:pt idx="35">
                  <c:v>6864</c:v>
                </c:pt>
                <c:pt idx="36">
                  <c:v>8840</c:v>
                </c:pt>
                <c:pt idx="37">
                  <c:v>4393</c:v>
                </c:pt>
                <c:pt idx="38">
                  <c:v>3556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налог на нефтедобычу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General</c:formatCode>
                <c:ptCount val="3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Sheet1!$C$2:$C$40</c:f>
              <c:numCache>
                <c:formatCode>General</c:formatCode>
                <c:ptCount val="39"/>
                <c:pt idx="3">
                  <c:v>183</c:v>
                </c:pt>
                <c:pt idx="4">
                  <c:v>1435</c:v>
                </c:pt>
                <c:pt idx="5" formatCode="#,##0.00">
                  <c:v>2410</c:v>
                </c:pt>
                <c:pt idx="6" formatCode="#,##0.00">
                  <c:v>2390</c:v>
                </c:pt>
                <c:pt idx="7" formatCode="#,##0.00">
                  <c:v>3274</c:v>
                </c:pt>
                <c:pt idx="8" formatCode="#,##0.00">
                  <c:v>6017</c:v>
                </c:pt>
                <c:pt idx="9" formatCode="#,##0.00">
                  <c:v>7177</c:v>
                </c:pt>
                <c:pt idx="10" formatCode="#,##0.00">
                  <c:v>6375</c:v>
                </c:pt>
                <c:pt idx="11" formatCode="#,##0.00">
                  <c:v>1188</c:v>
                </c:pt>
                <c:pt idx="12" formatCode="#,##0.00">
                  <c:v>2296</c:v>
                </c:pt>
                <c:pt idx="13" formatCode="#,##0.00">
                  <c:v>1371</c:v>
                </c:pt>
                <c:pt idx="14" formatCode="#,##0.00">
                  <c:v>1050</c:v>
                </c:pt>
                <c:pt idx="15">
                  <c:v>860</c:v>
                </c:pt>
                <c:pt idx="16">
                  <c:v>0</c:v>
                </c:pt>
                <c:pt idx="17">
                  <c:v>69</c:v>
                </c:pt>
                <c:pt idx="18">
                  <c:v>359</c:v>
                </c:pt>
                <c:pt idx="19">
                  <c:v>712</c:v>
                </c:pt>
                <c:pt idx="20">
                  <c:v>968</c:v>
                </c:pt>
                <c:pt idx="21" formatCode="#,##0.00">
                  <c:v>1729</c:v>
                </c:pt>
                <c:pt idx="22">
                  <c:v>963</c:v>
                </c:pt>
                <c:pt idx="23">
                  <c:v>504</c:v>
                </c:pt>
                <c:pt idx="24">
                  <c:v>853</c:v>
                </c:pt>
                <c:pt idx="25" formatCode="#,##0.00">
                  <c:v>1521</c:v>
                </c:pt>
                <c:pt idx="26" formatCode="#,##0.00">
                  <c:v>1307</c:v>
                </c:pt>
                <c:pt idx="27">
                  <c:v>958</c:v>
                </c:pt>
                <c:pt idx="28" formatCode="#,##0.00">
                  <c:v>1179</c:v>
                </c:pt>
                <c:pt idx="29" formatCode="#,##0.00">
                  <c:v>1284</c:v>
                </c:pt>
                <c:pt idx="30" formatCode="#,##0.00">
                  <c:v>2016</c:v>
                </c:pt>
                <c:pt idx="31" formatCode="#,##0.00">
                  <c:v>2155</c:v>
                </c:pt>
                <c:pt idx="32" formatCode="#,##0.00">
                  <c:v>1680</c:v>
                </c:pt>
                <c:pt idx="33" formatCode="#,##0.00">
                  <c:v>2567</c:v>
                </c:pt>
                <c:pt idx="34">
                  <c:v>923</c:v>
                </c:pt>
                <c:pt idx="35" formatCode="#,##0.00">
                  <c:v>1458</c:v>
                </c:pt>
                <c:pt idx="36" formatCode="#,##0.00">
                  <c:v>2032</c:v>
                </c:pt>
                <c:pt idx="37" formatCode="#,##0.00">
                  <c:v>1737</c:v>
                </c:pt>
                <c:pt idx="38">
                  <c:v>1115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роялти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General</c:formatCode>
                <c:ptCount val="3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Sheet1!$D$2:$D$40</c:f>
              <c:numCache>
                <c:formatCode>General</c:formatCode>
                <c:ptCount val="39"/>
                <c:pt idx="0">
                  <c:v>5</c:v>
                </c:pt>
                <c:pt idx="1">
                  <c:v>20</c:v>
                </c:pt>
                <c:pt idx="2">
                  <c:v>71</c:v>
                </c:pt>
                <c:pt idx="3">
                  <c:v>228</c:v>
                </c:pt>
                <c:pt idx="4">
                  <c:v>289</c:v>
                </c:pt>
                <c:pt idx="5">
                  <c:v>628</c:v>
                </c:pt>
                <c:pt idx="6">
                  <c:v>992</c:v>
                </c:pt>
                <c:pt idx="7">
                  <c:v>1396</c:v>
                </c:pt>
                <c:pt idx="8">
                  <c:v>1632</c:v>
                </c:pt>
                <c:pt idx="9">
                  <c:v>1904</c:v>
                </c:pt>
                <c:pt idx="10">
                  <c:v>2426</c:v>
                </c:pt>
                <c:pt idx="11">
                  <c:v>2057</c:v>
                </c:pt>
                <c:pt idx="12">
                  <c:v>919</c:v>
                </c:pt>
                <c:pt idx="13">
                  <c:v>1024</c:v>
                </c:pt>
                <c:pt idx="14">
                  <c:v>602</c:v>
                </c:pt>
                <c:pt idx="15">
                  <c:v>575</c:v>
                </c:pt>
                <c:pt idx="16">
                  <c:v>605</c:v>
                </c:pt>
                <c:pt idx="17">
                  <c:v>557</c:v>
                </c:pt>
                <c:pt idx="18">
                  <c:v>554</c:v>
                </c:pt>
                <c:pt idx="19">
                  <c:v>606</c:v>
                </c:pt>
                <c:pt idx="20">
                  <c:v>550</c:v>
                </c:pt>
                <c:pt idx="21">
                  <c:v>555</c:v>
                </c:pt>
                <c:pt idx="22">
                  <c:v>684</c:v>
                </c:pt>
                <c:pt idx="23">
                  <c:v>535</c:v>
                </c:pt>
                <c:pt idx="24">
                  <c:v>343</c:v>
                </c:pt>
                <c:pt idx="25">
                  <c:v>389</c:v>
                </c:pt>
                <c:pt idx="26">
                  <c:v>552</c:v>
                </c:pt>
                <c:pt idx="27">
                  <c:v>548</c:v>
                </c:pt>
                <c:pt idx="28">
                  <c:v>434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Общие налоговые поступления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General</c:formatCode>
                <c:ptCount val="3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Sheet1!$E$2:$E$40</c:f>
              <c:numCache>
                <c:formatCode>General</c:formatCode>
                <c:ptCount val="39"/>
                <c:pt idx="0">
                  <c:v>10</c:v>
                </c:pt>
                <c:pt idx="1">
                  <c:v>30</c:v>
                </c:pt>
                <c:pt idx="2">
                  <c:v>81</c:v>
                </c:pt>
                <c:pt idx="3">
                  <c:v>504</c:v>
                </c:pt>
                <c:pt idx="4">
                  <c:v>1974</c:v>
                </c:pt>
                <c:pt idx="5">
                  <c:v>3379</c:v>
                </c:pt>
                <c:pt idx="6">
                  <c:v>4063</c:v>
                </c:pt>
                <c:pt idx="7">
                  <c:v>5191</c:v>
                </c:pt>
                <c:pt idx="8">
                  <c:v>8526</c:v>
                </c:pt>
                <c:pt idx="9">
                  <c:v>11513</c:v>
                </c:pt>
                <c:pt idx="10">
                  <c:v>11717</c:v>
                </c:pt>
                <c:pt idx="11">
                  <c:v>5921</c:v>
                </c:pt>
                <c:pt idx="12">
                  <c:v>4513</c:v>
                </c:pt>
                <c:pt idx="13">
                  <c:v>3590</c:v>
                </c:pt>
                <c:pt idx="14">
                  <c:v>2395</c:v>
                </c:pt>
                <c:pt idx="15">
                  <c:v>2282</c:v>
                </c:pt>
                <c:pt idx="16">
                  <c:v>1243</c:v>
                </c:pt>
                <c:pt idx="17">
                  <c:v>1308</c:v>
                </c:pt>
                <c:pt idx="18">
                  <c:v>1171</c:v>
                </c:pt>
                <c:pt idx="19">
                  <c:v>1698</c:v>
                </c:pt>
                <c:pt idx="20">
                  <c:v>2284</c:v>
                </c:pt>
                <c:pt idx="21">
                  <c:v>3174</c:v>
                </c:pt>
                <c:pt idx="22">
                  <c:v>3426</c:v>
                </c:pt>
                <c:pt idx="23">
                  <c:v>2644</c:v>
                </c:pt>
                <c:pt idx="24">
                  <c:v>2464</c:v>
                </c:pt>
                <c:pt idx="25">
                  <c:v>4239</c:v>
                </c:pt>
                <c:pt idx="26">
                  <c:v>5374</c:v>
                </c:pt>
                <c:pt idx="27">
                  <c:v>5168</c:v>
                </c:pt>
                <c:pt idx="28">
                  <c:v>4670</c:v>
                </c:pt>
                <c:pt idx="29">
                  <c:v>5115</c:v>
                </c:pt>
                <c:pt idx="30">
                  <c:v>9323</c:v>
                </c:pt>
                <c:pt idx="31">
                  <c:v>8864</c:v>
                </c:pt>
                <c:pt idx="32">
                  <c:v>7408</c:v>
                </c:pt>
                <c:pt idx="33">
                  <c:v>12393</c:v>
                </c:pt>
                <c:pt idx="34">
                  <c:v>5921</c:v>
                </c:pt>
                <c:pt idx="35">
                  <c:v>8322</c:v>
                </c:pt>
                <c:pt idx="36">
                  <c:v>10872</c:v>
                </c:pt>
                <c:pt idx="37">
                  <c:v>6130</c:v>
                </c:pt>
                <c:pt idx="38">
                  <c:v>4671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268952"/>
        <c:axId val="190269344"/>
      </c:lineChart>
      <c:catAx>
        <c:axId val="19026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9344"/>
        <c:crosses val="autoZero"/>
        <c:auto val="1"/>
        <c:lblAlgn val="ctr"/>
        <c:lblOffset val="100"/>
        <c:noMultiLvlLbl val="0"/>
      </c:catAx>
      <c:valAx>
        <c:axId val="1902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8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Налоговые</a:t>
            </a:r>
            <a:r>
              <a:rPr lang="ru-RU" sz="1400" b="1" baseline="0" dirty="0" smtClean="0"/>
              <a:t> поступления Норвегии (в млн. крон)</a:t>
            </a:r>
            <a:endParaRPr lang="en-US" sz="1400" b="1" dirty="0"/>
          </a:p>
        </c:rich>
      </c:tx>
      <c:layout>
        <c:manualLayout>
          <c:xMode val="edge"/>
          <c:yMode val="edge"/>
          <c:x val="0.23452773581476155"/>
          <c:y val="0.14045915442292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048717609833914E-2"/>
          <c:y val="0.23664089688554421"/>
          <c:w val="0.89870679635183415"/>
          <c:h val="0.485313764198773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Корпортаивный налог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</c:numCache>
            </c:numRef>
          </c:cat>
          <c:val>
            <c:numRef>
              <c:f>Sheet1!$B$2:$B$39</c:f>
              <c:numCache>
                <c:formatCode>_ * #,##0.00_ ;_ * \-#,##0.00_ ;_ * "-"??_ ;_ @_ </c:formatCode>
                <c:ptCount val="38"/>
                <c:pt idx="0" formatCode="General">
                  <c:v>0</c:v>
                </c:pt>
                <c:pt idx="1">
                  <c:v>1143</c:v>
                </c:pt>
                <c:pt idx="2">
                  <c:v>1694</c:v>
                </c:pt>
                <c:pt idx="3">
                  <c:v>1828</c:v>
                </c:pt>
                <c:pt idx="4">
                  <c:v>3399</c:v>
                </c:pt>
                <c:pt idx="5">
                  <c:v>9912</c:v>
                </c:pt>
                <c:pt idx="6">
                  <c:v>13804</c:v>
                </c:pt>
                <c:pt idx="7">
                  <c:v>15036</c:v>
                </c:pt>
                <c:pt idx="8">
                  <c:v>14232</c:v>
                </c:pt>
                <c:pt idx="9">
                  <c:v>18333</c:v>
                </c:pt>
                <c:pt idx="10">
                  <c:v>21809</c:v>
                </c:pt>
                <c:pt idx="11">
                  <c:v>17308</c:v>
                </c:pt>
                <c:pt idx="12">
                  <c:v>7137</c:v>
                </c:pt>
                <c:pt idx="13">
                  <c:v>5129</c:v>
                </c:pt>
                <c:pt idx="14">
                  <c:v>4832</c:v>
                </c:pt>
                <c:pt idx="15">
                  <c:v>12366</c:v>
                </c:pt>
                <c:pt idx="16">
                  <c:v>15021</c:v>
                </c:pt>
                <c:pt idx="17">
                  <c:v>7558</c:v>
                </c:pt>
                <c:pt idx="18">
                  <c:v>6411</c:v>
                </c:pt>
                <c:pt idx="19">
                  <c:v>6238</c:v>
                </c:pt>
                <c:pt idx="20">
                  <c:v>7854</c:v>
                </c:pt>
                <c:pt idx="21">
                  <c:v>9940</c:v>
                </c:pt>
                <c:pt idx="22">
                  <c:v>15489</c:v>
                </c:pt>
                <c:pt idx="23">
                  <c:v>9089</c:v>
                </c:pt>
                <c:pt idx="24">
                  <c:v>5540</c:v>
                </c:pt>
                <c:pt idx="25">
                  <c:v>21921</c:v>
                </c:pt>
                <c:pt idx="26">
                  <c:v>41465</c:v>
                </c:pt>
                <c:pt idx="27">
                  <c:v>32512</c:v>
                </c:pt>
                <c:pt idx="28">
                  <c:v>36819</c:v>
                </c:pt>
                <c:pt idx="29">
                  <c:v>43177</c:v>
                </c:pt>
                <c:pt idx="30">
                  <c:v>61589</c:v>
                </c:pt>
                <c:pt idx="31">
                  <c:v>78015</c:v>
                </c:pt>
                <c:pt idx="32">
                  <c:v>70281</c:v>
                </c:pt>
                <c:pt idx="33">
                  <c:v>88802</c:v>
                </c:pt>
                <c:pt idx="34">
                  <c:v>61501</c:v>
                </c:pt>
                <c:pt idx="35">
                  <c:v>58830</c:v>
                </c:pt>
                <c:pt idx="36">
                  <c:v>78243</c:v>
                </c:pt>
                <c:pt idx="37">
                  <c:v>85803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нефтегазовый налог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</c:numCache>
            </c:num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0</c:v>
                </c:pt>
                <c:pt idx="1">
                  <c:v>4</c:v>
                </c:pt>
                <c:pt idx="2">
                  <c:v>725</c:v>
                </c:pt>
                <c:pt idx="3">
                  <c:v>727</c:v>
                </c:pt>
                <c:pt idx="4">
                  <c:v>1492</c:v>
                </c:pt>
                <c:pt idx="5">
                  <c:v>4955</c:v>
                </c:pt>
                <c:pt idx="6">
                  <c:v>8062</c:v>
                </c:pt>
                <c:pt idx="7">
                  <c:v>9014</c:v>
                </c:pt>
                <c:pt idx="8">
                  <c:v>8870</c:v>
                </c:pt>
                <c:pt idx="9">
                  <c:v>11078</c:v>
                </c:pt>
                <c:pt idx="10">
                  <c:v>13013</c:v>
                </c:pt>
                <c:pt idx="11">
                  <c:v>9996</c:v>
                </c:pt>
                <c:pt idx="12">
                  <c:v>3184</c:v>
                </c:pt>
                <c:pt idx="13">
                  <c:v>1072</c:v>
                </c:pt>
                <c:pt idx="14">
                  <c:v>1547</c:v>
                </c:pt>
                <c:pt idx="15">
                  <c:v>4963</c:v>
                </c:pt>
                <c:pt idx="16">
                  <c:v>6739</c:v>
                </c:pt>
                <c:pt idx="17">
                  <c:v>7265</c:v>
                </c:pt>
                <c:pt idx="18">
                  <c:v>9528</c:v>
                </c:pt>
                <c:pt idx="19">
                  <c:v>8967</c:v>
                </c:pt>
                <c:pt idx="20">
                  <c:v>10789</c:v>
                </c:pt>
                <c:pt idx="21">
                  <c:v>12890</c:v>
                </c:pt>
                <c:pt idx="22">
                  <c:v>19582</c:v>
                </c:pt>
                <c:pt idx="23">
                  <c:v>11001</c:v>
                </c:pt>
                <c:pt idx="24">
                  <c:v>6151</c:v>
                </c:pt>
                <c:pt idx="25">
                  <c:v>32901</c:v>
                </c:pt>
                <c:pt idx="26">
                  <c:v>64316</c:v>
                </c:pt>
                <c:pt idx="27">
                  <c:v>52410</c:v>
                </c:pt>
                <c:pt idx="28">
                  <c:v>60280</c:v>
                </c:pt>
                <c:pt idx="29">
                  <c:v>70443</c:v>
                </c:pt>
                <c:pt idx="30">
                  <c:v>103294</c:v>
                </c:pt>
                <c:pt idx="31">
                  <c:v>133492</c:v>
                </c:pt>
                <c:pt idx="32">
                  <c:v>116233</c:v>
                </c:pt>
                <c:pt idx="33">
                  <c:v>150839</c:v>
                </c:pt>
                <c:pt idx="34">
                  <c:v>103733</c:v>
                </c:pt>
                <c:pt idx="35">
                  <c:v>96779</c:v>
                </c:pt>
                <c:pt idx="36">
                  <c:v>127693</c:v>
                </c:pt>
                <c:pt idx="37">
                  <c:v>142868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роялти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</c:numCache>
            </c:numRef>
          </c:cat>
          <c:val>
            <c:numRef>
              <c:f>Sheet1!$D$2:$D$39</c:f>
              <c:numCache>
                <c:formatCode>#,##0;\-#,##0;\-;@</c:formatCode>
                <c:ptCount val="38"/>
                <c:pt idx="0">
                  <c:v>712</c:v>
                </c:pt>
                <c:pt idx="1">
                  <c:v>646</c:v>
                </c:pt>
                <c:pt idx="2" formatCode="General">
                  <c:v>1213</c:v>
                </c:pt>
                <c:pt idx="3" formatCode="General">
                  <c:v>1608</c:v>
                </c:pt>
                <c:pt idx="4" formatCode="General">
                  <c:v>3639</c:v>
                </c:pt>
                <c:pt idx="5" formatCode="General">
                  <c:v>5308</c:v>
                </c:pt>
                <c:pt idx="6" formatCode="General">
                  <c:v>5757</c:v>
                </c:pt>
                <c:pt idx="7" formatCode="General">
                  <c:v>7663</c:v>
                </c:pt>
                <c:pt idx="8" formatCode="General">
                  <c:v>9718</c:v>
                </c:pt>
                <c:pt idx="9" formatCode="General">
                  <c:v>11626</c:v>
                </c:pt>
                <c:pt idx="10" formatCode="General">
                  <c:v>8172</c:v>
                </c:pt>
                <c:pt idx="11" formatCode="General">
                  <c:v>7517</c:v>
                </c:pt>
                <c:pt idx="12" formatCode="General">
                  <c:v>5481</c:v>
                </c:pt>
                <c:pt idx="13" formatCode="General">
                  <c:v>7288</c:v>
                </c:pt>
                <c:pt idx="14" formatCode="General">
                  <c:v>8471</c:v>
                </c:pt>
                <c:pt idx="15" formatCode="General">
                  <c:v>8940</c:v>
                </c:pt>
                <c:pt idx="16" formatCode="General">
                  <c:v>8129</c:v>
                </c:pt>
                <c:pt idx="17" formatCode="General">
                  <c:v>7852</c:v>
                </c:pt>
                <c:pt idx="18" formatCode="General">
                  <c:v>6595</c:v>
                </c:pt>
                <c:pt idx="19" formatCode="General">
                  <c:v>5884</c:v>
                </c:pt>
                <c:pt idx="20" formatCode="General">
                  <c:v>6301</c:v>
                </c:pt>
                <c:pt idx="21" formatCode="General">
                  <c:v>6220</c:v>
                </c:pt>
                <c:pt idx="22" formatCode="General">
                  <c:v>3755</c:v>
                </c:pt>
                <c:pt idx="23" formatCode="General">
                  <c:v>3222</c:v>
                </c:pt>
                <c:pt idx="24" formatCode="General">
                  <c:v>3463</c:v>
                </c:pt>
                <c:pt idx="25" formatCode="General">
                  <c:v>2481</c:v>
                </c:pt>
                <c:pt idx="26" formatCode="General">
                  <c:v>1320</c:v>
                </c:pt>
                <c:pt idx="27">
                  <c:v>766</c:v>
                </c:pt>
                <c:pt idx="28">
                  <c:v>717</c:v>
                </c:pt>
                <c:pt idx="29">
                  <c:v>360</c:v>
                </c:pt>
                <c:pt idx="30">
                  <c:v>42</c:v>
                </c:pt>
                <c:pt idx="31" formatCode="#,##0.0;\-#,##0.0;\-;@">
                  <c:v>0</c:v>
                </c:pt>
                <c:pt idx="32" formatCode="#,##0.0;\-#,##0.0;\-;@">
                  <c:v>0</c:v>
                </c:pt>
                <c:pt idx="33" formatCode="#,##0.0;\-#,##0.0;\-;@">
                  <c:v>0</c:v>
                </c:pt>
                <c:pt idx="34" formatCode="#,##0.0;\-#,##0.0;\-;@">
                  <c:v>0</c:v>
                </c:pt>
                <c:pt idx="35" formatCode="#,##0.0;\-#,##0.0;\-;@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Природоохранные налоги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</c:numCache>
            </c:numRef>
          </c:cat>
          <c:val>
            <c:numRef>
              <c:f>Sheet1!$E$2:$E$39</c:f>
              <c:numCache>
                <c:formatCode>#,##0;\-#,##0;\-;@</c:formatCode>
                <c:ptCount val="38"/>
                <c:pt idx="0">
                  <c:v>57</c:v>
                </c:pt>
                <c:pt idx="1">
                  <c:v>51</c:v>
                </c:pt>
                <c:pt idx="2">
                  <c:v>53</c:v>
                </c:pt>
                <c:pt idx="3">
                  <c:v>63</c:v>
                </c:pt>
                <c:pt idx="4">
                  <c:v>69</c:v>
                </c:pt>
                <c:pt idx="5">
                  <c:v>76</c:v>
                </c:pt>
                <c:pt idx="6">
                  <c:v>75</c:v>
                </c:pt>
                <c:pt idx="7">
                  <c:v>84</c:v>
                </c:pt>
                <c:pt idx="8">
                  <c:v>219</c:v>
                </c:pt>
                <c:pt idx="9">
                  <c:v>198</c:v>
                </c:pt>
                <c:pt idx="10">
                  <c:v>243</c:v>
                </c:pt>
                <c:pt idx="11">
                  <c:v>184</c:v>
                </c:pt>
                <c:pt idx="12">
                  <c:v>223</c:v>
                </c:pt>
                <c:pt idx="13">
                  <c:v>258</c:v>
                </c:pt>
                <c:pt idx="14">
                  <c:v>582</c:v>
                </c:pt>
                <c:pt idx="15">
                  <c:v>1424</c:v>
                </c:pt>
                <c:pt idx="16">
                  <c:v>2469</c:v>
                </c:pt>
                <c:pt idx="17">
                  <c:v>2410</c:v>
                </c:pt>
                <c:pt idx="18">
                  <c:v>3109</c:v>
                </c:pt>
                <c:pt idx="19">
                  <c:v>3718</c:v>
                </c:pt>
                <c:pt idx="20">
                  <c:v>3404</c:v>
                </c:pt>
                <c:pt idx="21">
                  <c:v>3570</c:v>
                </c:pt>
                <c:pt idx="22">
                  <c:v>3790</c:v>
                </c:pt>
                <c:pt idx="23">
                  <c:v>3383</c:v>
                </c:pt>
                <c:pt idx="24">
                  <c:v>4030</c:v>
                </c:pt>
                <c:pt idx="25">
                  <c:v>3309</c:v>
                </c:pt>
                <c:pt idx="26">
                  <c:v>3472</c:v>
                </c:pt>
                <c:pt idx="27">
                  <c:v>3552</c:v>
                </c:pt>
                <c:pt idx="28">
                  <c:v>3533</c:v>
                </c:pt>
                <c:pt idx="29">
                  <c:v>5659</c:v>
                </c:pt>
                <c:pt idx="30">
                  <c:v>4169</c:v>
                </c:pt>
                <c:pt idx="31">
                  <c:v>5718</c:v>
                </c:pt>
                <c:pt idx="32">
                  <c:v>5154</c:v>
                </c:pt>
                <c:pt idx="33">
                  <c:v>3635</c:v>
                </c:pt>
                <c:pt idx="34">
                  <c:v>3703</c:v>
                </c:pt>
                <c:pt idx="35">
                  <c:v>4006</c:v>
                </c:pt>
                <c:pt idx="36" formatCode="_ * #,##0.00_ ;_ * \-#,##0.00_ ;_ * &quot;-&quot;??_ ;_ @_ ">
                  <c:v>2186</c:v>
                </c:pt>
                <c:pt idx="37" formatCode="_ * #,##0.00_ ;_ * \-#,##0.00_ ;_ * &quot;-&quot;??_ ;_ @_ ">
                  <c:v>2225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Общие налоговые поступления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</c:numCache>
            </c:numRef>
          </c:cat>
          <c:val>
            <c:numRef>
              <c:f>Sheet1!$F$2:$F$39</c:f>
              <c:numCache>
                <c:formatCode>General</c:formatCode>
                <c:ptCount val="38"/>
                <c:pt idx="0">
                  <c:v>769</c:v>
                </c:pt>
                <c:pt idx="1">
                  <c:v>1844</c:v>
                </c:pt>
                <c:pt idx="2">
                  <c:v>3685</c:v>
                </c:pt>
                <c:pt idx="3">
                  <c:v>4226</c:v>
                </c:pt>
                <c:pt idx="4">
                  <c:v>8599</c:v>
                </c:pt>
                <c:pt idx="5">
                  <c:v>20251</c:v>
                </c:pt>
                <c:pt idx="6">
                  <c:v>27698</c:v>
                </c:pt>
                <c:pt idx="7">
                  <c:v>31797</c:v>
                </c:pt>
                <c:pt idx="8">
                  <c:v>33039</c:v>
                </c:pt>
                <c:pt idx="9">
                  <c:v>41235</c:v>
                </c:pt>
                <c:pt idx="10">
                  <c:v>43237</c:v>
                </c:pt>
                <c:pt idx="11">
                  <c:v>35005</c:v>
                </c:pt>
                <c:pt idx="12">
                  <c:v>16025</c:v>
                </c:pt>
                <c:pt idx="13">
                  <c:v>13747</c:v>
                </c:pt>
                <c:pt idx="14">
                  <c:v>15432</c:v>
                </c:pt>
                <c:pt idx="15">
                  <c:v>27693</c:v>
                </c:pt>
                <c:pt idx="16">
                  <c:v>32358</c:v>
                </c:pt>
                <c:pt idx="17">
                  <c:v>25085</c:v>
                </c:pt>
                <c:pt idx="18">
                  <c:v>25643</c:v>
                </c:pt>
                <c:pt idx="19">
                  <c:v>24807</c:v>
                </c:pt>
                <c:pt idx="20">
                  <c:v>28348</c:v>
                </c:pt>
                <c:pt idx="21">
                  <c:v>32620</c:v>
                </c:pt>
                <c:pt idx="22">
                  <c:v>42616</c:v>
                </c:pt>
                <c:pt idx="23">
                  <c:v>26695</c:v>
                </c:pt>
                <c:pt idx="24">
                  <c:v>19184</c:v>
                </c:pt>
                <c:pt idx="25">
                  <c:v>60612</c:v>
                </c:pt>
                <c:pt idx="26">
                  <c:v>110573</c:v>
                </c:pt>
                <c:pt idx="27">
                  <c:v>89240</c:v>
                </c:pt>
                <c:pt idx="28">
                  <c:v>101349</c:v>
                </c:pt>
                <c:pt idx="29">
                  <c:v>119639</c:v>
                </c:pt>
                <c:pt idx="30">
                  <c:v>169094</c:v>
                </c:pt>
                <c:pt idx="31">
                  <c:v>217225</c:v>
                </c:pt>
                <c:pt idx="32">
                  <c:v>191668</c:v>
                </c:pt>
                <c:pt idx="33">
                  <c:v>243276</c:v>
                </c:pt>
                <c:pt idx="34">
                  <c:v>168937</c:v>
                </c:pt>
                <c:pt idx="35">
                  <c:v>159615</c:v>
                </c:pt>
                <c:pt idx="36">
                  <c:v>208122</c:v>
                </c:pt>
                <c:pt idx="37">
                  <c:v>230896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270128"/>
        <c:axId val="193628552"/>
      </c:lineChart>
      <c:catAx>
        <c:axId val="1902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28552"/>
        <c:crosses val="autoZero"/>
        <c:auto val="1"/>
        <c:lblAlgn val="ctr"/>
        <c:lblOffset val="100"/>
        <c:noMultiLvlLbl val="0"/>
      </c:catAx>
      <c:valAx>
        <c:axId val="19362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4C48-70CA-467E-8157-54F282F1A9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79FD-90B0-4C95-B9BC-166D4DC8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0A01D-C874-43A9-AE19-55EED517A4E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6157-75B0-46DE-A3A2-89EA6F1B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A4E5-5260-40E7-B344-42DC18A8F585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A4E5-5260-40E7-B344-42DC18A8F5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9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A4E5-5260-40E7-B344-42DC18A8F5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A4E5-5260-40E7-B344-42DC18A8F5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5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A4E5-5260-40E7-B344-42DC18A8F5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A4E5-5260-40E7-B344-42DC18A8F5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3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>
            <a:spLocks noEditPoints="1"/>
          </p:cNvSpPr>
          <p:nvPr userDrawn="1"/>
        </p:nvSpPr>
        <p:spPr bwMode="gray">
          <a:xfrm>
            <a:off x="0" y="0"/>
            <a:ext cx="5197209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672408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282365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50488" y="1268760"/>
            <a:ext cx="452450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31009" y="1268760"/>
            <a:ext cx="452450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350488" y="3789363"/>
            <a:ext cx="452450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31009" y="3789364"/>
            <a:ext cx="4524503" cy="237594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31009" y="1268760"/>
            <a:ext cx="452450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350488" y="1268415"/>
            <a:ext cx="452450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350488" y="3789365"/>
            <a:ext cx="452450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31009" y="1268760"/>
            <a:ext cx="452450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350488" y="1268415"/>
            <a:ext cx="452450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350488" y="3789365"/>
            <a:ext cx="452450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50489" y="1268760"/>
            <a:ext cx="920502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350489" y="3789710"/>
            <a:ext cx="920502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350489" y="3789710"/>
            <a:ext cx="920615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350479" y="1268415"/>
            <a:ext cx="920503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90749" y="1268415"/>
            <a:ext cx="219081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50489" y="1268415"/>
            <a:ext cx="218424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350489" y="1988840"/>
            <a:ext cx="2184243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90749" y="1988840"/>
            <a:ext cx="2184242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31009" y="1988840"/>
            <a:ext cx="2184243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371269" y="1988840"/>
            <a:ext cx="2184243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31009" y="1268415"/>
            <a:ext cx="219081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371269" y="1268415"/>
            <a:ext cx="219081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222697" y="1268415"/>
            <a:ext cx="171619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50489" y="1268415"/>
            <a:ext cx="171619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94905" y="1268415"/>
            <a:ext cx="171619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967113" y="1268415"/>
            <a:ext cx="1716192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839322" y="1268415"/>
            <a:ext cx="171619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350490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31"/>
          </p:nvPr>
        </p:nvSpPr>
        <p:spPr bwMode="gray">
          <a:xfrm>
            <a:off x="2222697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32"/>
          </p:nvPr>
        </p:nvSpPr>
        <p:spPr bwMode="gray">
          <a:xfrm>
            <a:off x="4094905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33"/>
          </p:nvPr>
        </p:nvSpPr>
        <p:spPr bwMode="gray">
          <a:xfrm>
            <a:off x="5967113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34"/>
          </p:nvPr>
        </p:nvSpPr>
        <p:spPr bwMode="gray">
          <a:xfrm>
            <a:off x="7839321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3150049" y="2497139"/>
            <a:ext cx="3617443" cy="2448457"/>
            <a:chOff x="2902075" y="2497138"/>
            <a:chExt cx="3339178" cy="2448457"/>
          </a:xfrm>
        </p:grpSpPr>
        <p:sp>
          <p:nvSpPr>
            <p:cNvPr id="33" name="AutoShape 20"/>
            <p:cNvSpPr>
              <a:spLocks noChangeArrowheads="1"/>
            </p:cNvSpPr>
            <p:nvPr userDrawn="1"/>
          </p:nvSpPr>
          <p:spPr bwMode="gray">
            <a:xfrm rot="19080000" flipH="1">
              <a:off x="4743630" y="2497138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endParaRPr lang="en-CA" sz="1950" dirty="0"/>
            </a:p>
          </p:txBody>
        </p:sp>
        <p:sp>
          <p:nvSpPr>
            <p:cNvPr id="34" name="AutoShape 17"/>
            <p:cNvSpPr>
              <a:spLocks noChangeArrowheads="1"/>
            </p:cNvSpPr>
            <p:nvPr userDrawn="1"/>
          </p:nvSpPr>
          <p:spPr bwMode="gray">
            <a:xfrm rot="2520000" flipH="1">
              <a:off x="4743630" y="4564595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pPr marL="0" algn="l" defTabSz="990570" rtl="0" eaLnBrk="1" latinLnBrk="0" hangingPunct="1"/>
              <a:endParaRPr lang="en-CA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 userDrawn="1"/>
          </p:nvSpPr>
          <p:spPr bwMode="gray">
            <a:xfrm rot="2520000">
              <a:off x="2902075" y="2497138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endParaRPr lang="en-CA" sz="1950" dirty="0"/>
            </a:p>
          </p:txBody>
        </p:sp>
        <p:sp>
          <p:nvSpPr>
            <p:cNvPr id="23" name="AutoShape 17"/>
            <p:cNvSpPr>
              <a:spLocks noChangeArrowheads="1"/>
            </p:cNvSpPr>
            <p:nvPr userDrawn="1"/>
          </p:nvSpPr>
          <p:spPr bwMode="gray">
            <a:xfrm rot="19080000">
              <a:off x="2902075" y="4564595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pPr marL="0" algn="l" defTabSz="990570" rtl="0" eaLnBrk="1" latinLnBrk="0" hangingPunct="1"/>
              <a:endParaRPr lang="en-CA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4366571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350488" y="1700213"/>
            <a:ext cx="3599941" cy="1944688"/>
          </a:xfrm>
          <a:solidFill>
            <a:schemeClr val="bg1"/>
          </a:solidFill>
          <a:ln w="9525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350488" y="4219575"/>
            <a:ext cx="3599941" cy="1944688"/>
          </a:xfrm>
          <a:solidFill>
            <a:schemeClr val="bg1"/>
          </a:solidFill>
          <a:ln w="9525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967112" y="1700213"/>
            <a:ext cx="3588399" cy="1944688"/>
          </a:xfrm>
          <a:solidFill>
            <a:schemeClr val="bg1"/>
          </a:solidFill>
          <a:ln w="9525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967112" y="4219575"/>
            <a:ext cx="3588399" cy="1944688"/>
          </a:xfrm>
          <a:solidFill>
            <a:schemeClr val="bg1"/>
          </a:solidFill>
          <a:ln w="9525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50488" y="1268415"/>
            <a:ext cx="3599941" cy="359817"/>
          </a:xfrm>
          <a:solidFill>
            <a:srgbClr val="409DAD"/>
          </a:solidFill>
          <a:ln w="9525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967112" y="1268415"/>
            <a:ext cx="3588399" cy="359817"/>
          </a:xfrm>
          <a:solidFill>
            <a:srgbClr val="409DAD"/>
          </a:solidFill>
          <a:ln w="9525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50488" y="3787778"/>
            <a:ext cx="3599941" cy="359817"/>
          </a:xfrm>
          <a:solidFill>
            <a:srgbClr val="409DAD"/>
          </a:solidFill>
          <a:ln w="9525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967112" y="3787778"/>
            <a:ext cx="3588399" cy="359817"/>
          </a:xfrm>
          <a:solidFill>
            <a:srgbClr val="409DAD"/>
          </a:solidFill>
          <a:ln w="9525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350489" y="1701800"/>
            <a:ext cx="4524503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31009" y="1701800"/>
            <a:ext cx="4524503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350489" y="4221162"/>
            <a:ext cx="4524503" cy="1944688"/>
          </a:xfrm>
          <a:solidFill>
            <a:srgbClr val="BFDEE4"/>
          </a:solidFill>
          <a:ln w="6350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31009" y="4221162"/>
            <a:ext cx="4524503" cy="1944688"/>
          </a:xfrm>
          <a:solidFill>
            <a:srgbClr val="BFDEE4"/>
          </a:solidFill>
          <a:ln w="6350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50489" y="1270002"/>
            <a:ext cx="452450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31010" y="1270002"/>
            <a:ext cx="452450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50489" y="3789365"/>
            <a:ext cx="452450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31010" y="3789365"/>
            <a:ext cx="452450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7"/>
          <p:cNvSpPr>
            <a:spLocks noEditPoints="1"/>
          </p:cNvSpPr>
          <p:nvPr userDrawn="1"/>
        </p:nvSpPr>
        <p:spPr bwMode="gray">
          <a:xfrm>
            <a:off x="0" y="0"/>
            <a:ext cx="5197209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672408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25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25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25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25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25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250" b="1" dirty="0">
                <a:solidFill>
                  <a:schemeClr val="bg1"/>
                </a:solidFill>
                <a:latin typeface="+mj-lt"/>
              </a:defRPr>
            </a:lvl8pPr>
            <a:lvl9pPr>
              <a:defRPr sz="3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282365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350489" y="1270000"/>
            <a:ext cx="2964329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350489" y="3789365"/>
            <a:ext cx="2964329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able Placeholder 12"/>
          <p:cNvSpPr>
            <a:spLocks noGrp="1"/>
          </p:cNvSpPr>
          <p:nvPr>
            <p:ph type="tbl" sz="quarter" idx="21"/>
          </p:nvPr>
        </p:nvSpPr>
        <p:spPr bwMode="gray">
          <a:xfrm>
            <a:off x="3470836" y="1270000"/>
            <a:ext cx="2964329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1" name="Table Placeholder 12"/>
          <p:cNvSpPr>
            <a:spLocks noGrp="1"/>
          </p:cNvSpPr>
          <p:nvPr>
            <p:ph type="tbl" sz="quarter" idx="22"/>
          </p:nvPr>
        </p:nvSpPr>
        <p:spPr bwMode="gray">
          <a:xfrm>
            <a:off x="6591182" y="1270000"/>
            <a:ext cx="2964329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 bwMode="gray">
          <a:xfrm>
            <a:off x="3470836" y="3789365"/>
            <a:ext cx="2964329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 bwMode="gray">
          <a:xfrm>
            <a:off x="6591182" y="3789365"/>
            <a:ext cx="2964329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>
            <a:spLocks/>
          </p:cNvSpPr>
          <p:nvPr userDrawn="1"/>
        </p:nvSpPr>
        <p:spPr bwMode="gray">
          <a:xfrm>
            <a:off x="-3899" y="1"/>
            <a:ext cx="6822414" cy="685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0"/>
              </a:cxn>
              <a:cxn ang="0">
                <a:pos x="2688" y="4320"/>
              </a:cxn>
              <a:cxn ang="0">
                <a:pos x="3967" y="0"/>
              </a:cxn>
              <a:cxn ang="0">
                <a:pos x="0" y="0"/>
              </a:cxn>
            </a:cxnLst>
            <a:rect l="0" t="0" r="r" b="b"/>
            <a:pathLst>
              <a:path w="3967" h="4320">
                <a:moveTo>
                  <a:pt x="0" y="0"/>
                </a:moveTo>
                <a:lnTo>
                  <a:pt x="0" y="4320"/>
                </a:lnTo>
                <a:lnTo>
                  <a:pt x="2688" y="4320"/>
                </a:lnTo>
                <a:lnTo>
                  <a:pt x="396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51000" y="1268760"/>
            <a:ext cx="5466606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51001" y="3356993"/>
            <a:ext cx="4998555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64" lvl="0" indent="-371464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1" y="0"/>
            <a:ext cx="9906001" cy="6858000"/>
            <a:chOff x="0" y="0"/>
            <a:chExt cx="9144001" cy="6858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gray">
            <a:xfrm>
              <a:off x="0" y="0"/>
              <a:ext cx="5219700" cy="3214688"/>
            </a:xfrm>
            <a:custGeom>
              <a:avLst/>
              <a:gdLst/>
              <a:ahLst/>
              <a:cxnLst>
                <a:cxn ang="0">
                  <a:pos x="3288" y="0"/>
                </a:cxn>
                <a:cxn ang="0">
                  <a:pos x="0" y="0"/>
                </a:cxn>
                <a:cxn ang="0">
                  <a:pos x="0" y="2025"/>
                </a:cxn>
                <a:cxn ang="0">
                  <a:pos x="2689" y="2025"/>
                </a:cxn>
                <a:cxn ang="0">
                  <a:pos x="3288" y="0"/>
                </a:cxn>
              </a:cxnLst>
              <a:rect l="0" t="0" r="r" b="b"/>
              <a:pathLst>
                <a:path w="3288" h="2025">
                  <a:moveTo>
                    <a:pt x="3288" y="0"/>
                  </a:moveTo>
                  <a:lnTo>
                    <a:pt x="0" y="0"/>
                  </a:lnTo>
                  <a:lnTo>
                    <a:pt x="0" y="2025"/>
                  </a:lnTo>
                  <a:lnTo>
                    <a:pt x="2689" y="2025"/>
                  </a:lnTo>
                  <a:lnTo>
                    <a:pt x="328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gray">
            <a:xfrm>
              <a:off x="2170113" y="1774825"/>
              <a:ext cx="6973888" cy="5083175"/>
            </a:xfrm>
            <a:custGeom>
              <a:avLst/>
              <a:gdLst/>
              <a:ahLst/>
              <a:cxnLst>
                <a:cxn ang="0">
                  <a:pos x="4393" y="0"/>
                </a:cxn>
                <a:cxn ang="0">
                  <a:pos x="948" y="0"/>
                </a:cxn>
                <a:cxn ang="0">
                  <a:pos x="0" y="3202"/>
                </a:cxn>
                <a:cxn ang="0">
                  <a:pos x="4393" y="3202"/>
                </a:cxn>
                <a:cxn ang="0">
                  <a:pos x="4393" y="0"/>
                </a:cxn>
              </a:cxnLst>
              <a:rect l="0" t="0" r="r" b="b"/>
              <a:pathLst>
                <a:path w="4393" h="3202">
                  <a:moveTo>
                    <a:pt x="4393" y="0"/>
                  </a:moveTo>
                  <a:lnTo>
                    <a:pt x="948" y="0"/>
                  </a:lnTo>
                  <a:lnTo>
                    <a:pt x="0" y="3202"/>
                  </a:lnTo>
                  <a:lnTo>
                    <a:pt x="4393" y="3202"/>
                  </a:lnTo>
                  <a:lnTo>
                    <a:pt x="43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gray">
            <a:xfrm>
              <a:off x="3249613" y="1774825"/>
              <a:ext cx="1444625" cy="1439863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642" y="907"/>
                </a:cxn>
                <a:cxn ang="0">
                  <a:pos x="910" y="0"/>
                </a:cxn>
                <a:cxn ang="0">
                  <a:pos x="268" y="0"/>
                </a:cxn>
                <a:cxn ang="0">
                  <a:pos x="0" y="907"/>
                </a:cxn>
              </a:cxnLst>
              <a:rect l="0" t="0" r="r" b="b"/>
              <a:pathLst>
                <a:path w="910" h="907">
                  <a:moveTo>
                    <a:pt x="0" y="907"/>
                  </a:moveTo>
                  <a:lnTo>
                    <a:pt x="642" y="907"/>
                  </a:lnTo>
                  <a:lnTo>
                    <a:pt x="910" y="0"/>
                  </a:lnTo>
                  <a:lnTo>
                    <a:pt x="268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 bwMode="gray">
          <a:xfrm>
            <a:off x="5265035" y="2492896"/>
            <a:ext cx="4212468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lang="en-GB" sz="325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264543" y="5013325"/>
            <a:ext cx="4213830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r"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64" lvl="0" indent="-371464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 userDrawn="1"/>
        </p:nvSpPr>
        <p:spPr bwMode="gray">
          <a:xfrm>
            <a:off x="0" y="0"/>
            <a:ext cx="5197209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50489" y="1412776"/>
            <a:ext cx="3666407" cy="2160240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50489" y="3789040"/>
            <a:ext cx="327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reeform 6"/>
          <p:cNvSpPr>
            <a:spLocks/>
          </p:cNvSpPr>
          <p:nvPr userDrawn="1"/>
        </p:nvSpPr>
        <p:spPr bwMode="gray">
          <a:xfrm>
            <a:off x="1" y="4508500"/>
            <a:ext cx="4953001" cy="234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0"/>
              </a:cxn>
              <a:cxn ang="0">
                <a:pos x="2442" y="1480"/>
              </a:cxn>
              <a:cxn ang="0">
                <a:pos x="2880" y="0"/>
              </a:cxn>
              <a:cxn ang="0">
                <a:pos x="0" y="0"/>
              </a:cxn>
            </a:cxnLst>
            <a:rect l="0" t="0" r="r" b="b"/>
            <a:pathLst>
              <a:path w="2880" h="1480">
                <a:moveTo>
                  <a:pt x="0" y="0"/>
                </a:moveTo>
                <a:lnTo>
                  <a:pt x="0" y="1480"/>
                </a:lnTo>
                <a:lnTo>
                  <a:pt x="2442" y="1480"/>
                </a:lnTo>
                <a:lnTo>
                  <a:pt x="28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ctr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51000" y="4869160"/>
            <a:ext cx="3984443" cy="14401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GB" sz="325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ChangeAspect="1" noEditPoints="1"/>
          </p:cNvSpPr>
          <p:nvPr userDrawn="1"/>
        </p:nvSpPr>
        <p:spPr bwMode="gray">
          <a:xfrm>
            <a:off x="0" y="-1588"/>
            <a:ext cx="5198700" cy="3209772"/>
          </a:xfrm>
          <a:custGeom>
            <a:avLst/>
            <a:gdLst/>
            <a:ahLst/>
            <a:cxnLst>
              <a:cxn ang="0">
                <a:pos x="3026" y="0"/>
              </a:cxn>
              <a:cxn ang="0">
                <a:pos x="0" y="0"/>
              </a:cxn>
              <a:cxn ang="0">
                <a:pos x="0" y="2024"/>
              </a:cxn>
              <a:cxn ang="0">
                <a:pos x="2427" y="2024"/>
              </a:cxn>
              <a:cxn ang="0">
                <a:pos x="3026" y="0"/>
              </a:cxn>
              <a:cxn ang="0">
                <a:pos x="3026" y="0"/>
              </a:cxn>
              <a:cxn ang="0">
                <a:pos x="3026" y="0"/>
              </a:cxn>
            </a:cxnLst>
            <a:rect l="0" t="0" r="r" b="b"/>
            <a:pathLst>
              <a:path w="3026" h="2024">
                <a:moveTo>
                  <a:pt x="3026" y="0"/>
                </a:moveTo>
                <a:lnTo>
                  <a:pt x="0" y="0"/>
                </a:lnTo>
                <a:lnTo>
                  <a:pt x="0" y="2024"/>
                </a:lnTo>
                <a:lnTo>
                  <a:pt x="2427" y="2024"/>
                </a:lnTo>
                <a:lnTo>
                  <a:pt x="3026" y="0"/>
                </a:lnTo>
                <a:moveTo>
                  <a:pt x="3026" y="0"/>
                </a:moveTo>
                <a:lnTo>
                  <a:pt x="3026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351000" y="548680"/>
            <a:ext cx="40559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marL="0" marR="0" lvl="0" indent="0" algn="l" defTabSz="99057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emark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 noChangeAspect="1" noEditPoints="1"/>
          </p:cNvSpPr>
          <p:nvPr userDrawn="1"/>
        </p:nvSpPr>
        <p:spPr bwMode="gray">
          <a:xfrm>
            <a:off x="0" y="-1588"/>
            <a:ext cx="5198700" cy="3209772"/>
          </a:xfrm>
          <a:custGeom>
            <a:avLst/>
            <a:gdLst/>
            <a:ahLst/>
            <a:cxnLst>
              <a:cxn ang="0">
                <a:pos x="3026" y="0"/>
              </a:cxn>
              <a:cxn ang="0">
                <a:pos x="0" y="0"/>
              </a:cxn>
              <a:cxn ang="0">
                <a:pos x="0" y="2024"/>
              </a:cxn>
              <a:cxn ang="0">
                <a:pos x="2427" y="2024"/>
              </a:cxn>
              <a:cxn ang="0">
                <a:pos x="3026" y="0"/>
              </a:cxn>
              <a:cxn ang="0">
                <a:pos x="3026" y="0"/>
              </a:cxn>
              <a:cxn ang="0">
                <a:pos x="3026" y="0"/>
              </a:cxn>
            </a:cxnLst>
            <a:rect l="0" t="0" r="r" b="b"/>
            <a:pathLst>
              <a:path w="3026" h="2024">
                <a:moveTo>
                  <a:pt x="3026" y="0"/>
                </a:moveTo>
                <a:lnTo>
                  <a:pt x="0" y="0"/>
                </a:lnTo>
                <a:lnTo>
                  <a:pt x="0" y="2024"/>
                </a:lnTo>
                <a:lnTo>
                  <a:pt x="2427" y="2024"/>
                </a:lnTo>
                <a:lnTo>
                  <a:pt x="3026" y="0"/>
                </a:lnTo>
                <a:moveTo>
                  <a:pt x="3026" y="0"/>
                </a:moveTo>
                <a:lnTo>
                  <a:pt x="3026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47100" y="3789364"/>
            <a:ext cx="38258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1083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0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1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0" y="0"/>
            <a:ext cx="52181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0" y="4291200"/>
            <a:ext cx="4013350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333375" y="401620"/>
            <a:ext cx="2088000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7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tyImages_1084426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5552" y="0"/>
            <a:ext cx="9921552" cy="6858000"/>
          </a:xfrm>
          <a:prstGeom prst="rect">
            <a:avLst/>
          </a:prstGeom>
        </p:spPr>
      </p:pic>
      <p:sp>
        <p:nvSpPr>
          <p:cNvPr id="12" name="Freeform 9"/>
          <p:cNvSpPr>
            <a:spLocks noChangeAspect="1"/>
          </p:cNvSpPr>
          <p:nvPr/>
        </p:nvSpPr>
        <p:spPr bwMode="white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4488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reeform 14"/>
          <p:cNvSpPr>
            <a:spLocks noChangeAspect="1" noEditPoints="1"/>
          </p:cNvSpPr>
          <p:nvPr/>
        </p:nvSpPr>
        <p:spPr bwMode="auto">
          <a:xfrm>
            <a:off x="333375" y="401620"/>
            <a:ext cx="2088000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gray">
          <a:xfrm>
            <a:off x="0" y="0"/>
            <a:ext cx="5197209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1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257721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ChangeAspect="1"/>
          </p:cNvSpPr>
          <p:nvPr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88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333375" y="401620"/>
            <a:ext cx="2088000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gray">
          <a:xfrm>
            <a:off x="0" y="0"/>
            <a:ext cx="5197209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1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221289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9"/>
          <p:cNvSpPr>
            <a:spLocks/>
          </p:cNvSpPr>
          <p:nvPr userDrawn="1"/>
        </p:nvSpPr>
        <p:spPr bwMode="gray">
          <a:xfrm>
            <a:off x="1" y="548681"/>
            <a:ext cx="5021227" cy="5036867"/>
          </a:xfrm>
          <a:custGeom>
            <a:avLst/>
            <a:gdLst/>
            <a:ahLst/>
            <a:cxnLst>
              <a:cxn ang="0">
                <a:pos x="2618" y="0"/>
              </a:cxn>
              <a:cxn ang="0">
                <a:pos x="388" y="0"/>
              </a:cxn>
              <a:cxn ang="0">
                <a:pos x="0" y="1310"/>
              </a:cxn>
              <a:cxn ang="0">
                <a:pos x="0" y="2845"/>
              </a:cxn>
              <a:cxn ang="0">
                <a:pos x="1775" y="2845"/>
              </a:cxn>
              <a:cxn ang="0">
                <a:pos x="2618" y="0"/>
              </a:cxn>
            </a:cxnLst>
            <a:rect l="0" t="0" r="r" b="b"/>
            <a:pathLst>
              <a:path w="2618" h="2845">
                <a:moveTo>
                  <a:pt x="2618" y="0"/>
                </a:moveTo>
                <a:lnTo>
                  <a:pt x="388" y="0"/>
                </a:lnTo>
                <a:lnTo>
                  <a:pt x="0" y="1310"/>
                </a:lnTo>
                <a:lnTo>
                  <a:pt x="0" y="2845"/>
                </a:lnTo>
                <a:lnTo>
                  <a:pt x="1775" y="2845"/>
                </a:lnTo>
                <a:lnTo>
                  <a:pt x="2618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96549" y="1844824"/>
            <a:ext cx="3042339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25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25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25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25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25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250" b="1" dirty="0">
                <a:solidFill>
                  <a:schemeClr val="bg1"/>
                </a:solidFill>
                <a:latin typeface="+mj-lt"/>
              </a:defRPr>
            </a:lvl8pPr>
            <a:lvl9pPr>
              <a:defRPr sz="3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77522" y="4005064"/>
            <a:ext cx="2671322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>
          <a:xfrm>
            <a:off x="841247" y="548680"/>
            <a:ext cx="1843224" cy="108000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 noEditPoints="1"/>
          </p:cNvSpPr>
          <p:nvPr/>
        </p:nvSpPr>
        <p:spPr bwMode="gray">
          <a:xfrm>
            <a:off x="0" y="548680"/>
            <a:ext cx="5068368" cy="4850408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920552" y="1844824"/>
            <a:ext cx="3168352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920552" y="4005064"/>
            <a:ext cx="2808312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6"/>
          <p:cNvSpPr>
            <a:spLocks noChangeAspect="1" noEditPoints="1"/>
          </p:cNvSpPr>
          <p:nvPr/>
        </p:nvSpPr>
        <p:spPr bwMode="auto">
          <a:xfrm>
            <a:off x="980728" y="861185"/>
            <a:ext cx="1512000" cy="55410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gray">
          <a:xfrm>
            <a:off x="1" y="548681"/>
            <a:ext cx="5021227" cy="5036867"/>
          </a:xfrm>
          <a:custGeom>
            <a:avLst/>
            <a:gdLst/>
            <a:ahLst/>
            <a:cxnLst>
              <a:cxn ang="0">
                <a:pos x="2618" y="0"/>
              </a:cxn>
              <a:cxn ang="0">
                <a:pos x="388" y="0"/>
              </a:cxn>
              <a:cxn ang="0">
                <a:pos x="0" y="1310"/>
              </a:cxn>
              <a:cxn ang="0">
                <a:pos x="0" y="2845"/>
              </a:cxn>
              <a:cxn ang="0">
                <a:pos x="1775" y="2845"/>
              </a:cxn>
              <a:cxn ang="0">
                <a:pos x="2618" y="0"/>
              </a:cxn>
            </a:cxnLst>
            <a:rect l="0" t="0" r="r" b="b"/>
            <a:pathLst>
              <a:path w="2618" h="2845">
                <a:moveTo>
                  <a:pt x="2618" y="0"/>
                </a:moveTo>
                <a:lnTo>
                  <a:pt x="388" y="0"/>
                </a:lnTo>
                <a:lnTo>
                  <a:pt x="0" y="1310"/>
                </a:lnTo>
                <a:lnTo>
                  <a:pt x="0" y="2845"/>
                </a:lnTo>
                <a:lnTo>
                  <a:pt x="1775" y="2845"/>
                </a:lnTo>
                <a:lnTo>
                  <a:pt x="2618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>
          <a:xfrm>
            <a:off x="841247" y="548680"/>
            <a:ext cx="1843224" cy="108000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0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143004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 bwMode="gray">
          <a:xfrm>
            <a:off x="-11112" y="-1"/>
            <a:ext cx="9917112" cy="6858001"/>
            <a:chOff x="-11112" y="-1"/>
            <a:chExt cx="9917112" cy="6858001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08" y="5013176"/>
            <a:ext cx="4536504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reeform 10"/>
          <p:cNvSpPr>
            <a:spLocks noChangeAspect="1" noEditPoints="1"/>
          </p:cNvSpPr>
          <p:nvPr/>
        </p:nvSpPr>
        <p:spPr bwMode="auto">
          <a:xfrm>
            <a:off x="333375" y="401620"/>
            <a:ext cx="2088000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1" y="0"/>
            <a:ext cx="9906001" cy="6858000"/>
            <a:chOff x="0" y="0"/>
            <a:chExt cx="9144001" cy="685800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gray">
            <a:xfrm>
              <a:off x="0" y="0"/>
              <a:ext cx="5219700" cy="3214688"/>
            </a:xfrm>
            <a:custGeom>
              <a:avLst/>
              <a:gdLst/>
              <a:ahLst/>
              <a:cxnLst>
                <a:cxn ang="0">
                  <a:pos x="3288" y="0"/>
                </a:cxn>
                <a:cxn ang="0">
                  <a:pos x="0" y="0"/>
                </a:cxn>
                <a:cxn ang="0">
                  <a:pos x="0" y="2025"/>
                </a:cxn>
                <a:cxn ang="0">
                  <a:pos x="2689" y="2025"/>
                </a:cxn>
                <a:cxn ang="0">
                  <a:pos x="3288" y="0"/>
                </a:cxn>
              </a:cxnLst>
              <a:rect l="0" t="0" r="r" b="b"/>
              <a:pathLst>
                <a:path w="3288" h="2025">
                  <a:moveTo>
                    <a:pt x="3288" y="0"/>
                  </a:moveTo>
                  <a:lnTo>
                    <a:pt x="0" y="0"/>
                  </a:lnTo>
                  <a:lnTo>
                    <a:pt x="0" y="2025"/>
                  </a:lnTo>
                  <a:lnTo>
                    <a:pt x="2689" y="2025"/>
                  </a:lnTo>
                  <a:lnTo>
                    <a:pt x="328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2170113" y="1774825"/>
              <a:ext cx="6973888" cy="5083175"/>
            </a:xfrm>
            <a:custGeom>
              <a:avLst/>
              <a:gdLst/>
              <a:ahLst/>
              <a:cxnLst>
                <a:cxn ang="0">
                  <a:pos x="4393" y="0"/>
                </a:cxn>
                <a:cxn ang="0">
                  <a:pos x="948" y="0"/>
                </a:cxn>
                <a:cxn ang="0">
                  <a:pos x="0" y="3202"/>
                </a:cxn>
                <a:cxn ang="0">
                  <a:pos x="4393" y="3202"/>
                </a:cxn>
                <a:cxn ang="0">
                  <a:pos x="4393" y="0"/>
                </a:cxn>
              </a:cxnLst>
              <a:rect l="0" t="0" r="r" b="b"/>
              <a:pathLst>
                <a:path w="4393" h="3202">
                  <a:moveTo>
                    <a:pt x="4393" y="0"/>
                  </a:moveTo>
                  <a:lnTo>
                    <a:pt x="948" y="0"/>
                  </a:lnTo>
                  <a:lnTo>
                    <a:pt x="0" y="3202"/>
                  </a:lnTo>
                  <a:lnTo>
                    <a:pt x="4393" y="3202"/>
                  </a:lnTo>
                  <a:lnTo>
                    <a:pt x="43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gray">
            <a:xfrm>
              <a:off x="3249613" y="1774825"/>
              <a:ext cx="1444625" cy="1439863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642" y="907"/>
                </a:cxn>
                <a:cxn ang="0">
                  <a:pos x="910" y="0"/>
                </a:cxn>
                <a:cxn ang="0">
                  <a:pos x="268" y="0"/>
                </a:cxn>
                <a:cxn ang="0">
                  <a:pos x="0" y="907"/>
                </a:cxn>
              </a:cxnLst>
              <a:rect l="0" t="0" r="r" b="b"/>
              <a:pathLst>
                <a:path w="910" h="907">
                  <a:moveTo>
                    <a:pt x="0" y="907"/>
                  </a:moveTo>
                  <a:lnTo>
                    <a:pt x="642" y="907"/>
                  </a:lnTo>
                  <a:lnTo>
                    <a:pt x="910" y="0"/>
                  </a:lnTo>
                  <a:lnTo>
                    <a:pt x="268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9"/>
          <p:cNvSpPr>
            <a:spLocks noGrp="1"/>
          </p:cNvSpPr>
          <p:nvPr>
            <p:ph type="title"/>
          </p:nvPr>
        </p:nvSpPr>
        <p:spPr bwMode="gray">
          <a:xfrm>
            <a:off x="5265034" y="2492896"/>
            <a:ext cx="4212469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65034" y="5013176"/>
            <a:ext cx="4212469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grpSp>
        <p:nvGrpSpPr>
          <p:cNvPr id="20" name="Group 19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24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344003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49537" y="6421438"/>
            <a:ext cx="2232025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8761" y="6421438"/>
            <a:ext cx="2247181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4728" y="548681"/>
            <a:ext cx="1368152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Tel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36576" y="548681"/>
            <a:ext cx="1368152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0469" y="1269454"/>
            <a:ext cx="4604544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rm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 bwMode="gray">
          <a:xfrm>
            <a:off x="175518" y="0"/>
            <a:ext cx="963613" cy="695325"/>
            <a:chOff x="175518" y="0"/>
            <a:chExt cx="963613" cy="695325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90898" y="0"/>
            <a:ext cx="971161" cy="700088"/>
            <a:chOff x="176213" y="0"/>
            <a:chExt cx="963612" cy="700088"/>
          </a:xfrm>
        </p:grpSpPr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6213" y="0"/>
              <a:ext cx="963612" cy="700088"/>
            </a:xfrm>
            <a:custGeom>
              <a:avLst/>
              <a:gdLst/>
              <a:ahLst/>
              <a:cxnLst>
                <a:cxn ang="0">
                  <a:pos x="96" y="13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36"/>
                </a:cxn>
                <a:cxn ang="0">
                  <a:pos x="607" y="0"/>
                </a:cxn>
                <a:cxn ang="0">
                  <a:pos x="511" y="0"/>
                </a:cxn>
                <a:cxn ang="0">
                  <a:pos x="511" y="136"/>
                </a:cxn>
                <a:cxn ang="0">
                  <a:pos x="607" y="136"/>
                </a:cxn>
                <a:cxn ang="0">
                  <a:pos x="607" y="0"/>
                </a:cxn>
                <a:cxn ang="0">
                  <a:pos x="96" y="441"/>
                </a:cxn>
                <a:cxn ang="0">
                  <a:pos x="0" y="441"/>
                </a:cxn>
                <a:cxn ang="0">
                  <a:pos x="0" y="305"/>
                </a:cxn>
                <a:cxn ang="0">
                  <a:pos x="96" y="305"/>
                </a:cxn>
                <a:cxn ang="0">
                  <a:pos x="96" y="441"/>
                </a:cxn>
                <a:cxn ang="0">
                  <a:pos x="607" y="305"/>
                </a:cxn>
                <a:cxn ang="0">
                  <a:pos x="511" y="305"/>
                </a:cxn>
                <a:cxn ang="0">
                  <a:pos x="511" y="441"/>
                </a:cxn>
                <a:cxn ang="0">
                  <a:pos x="607" y="441"/>
                </a:cxn>
                <a:cxn ang="0">
                  <a:pos x="607" y="305"/>
                </a:cxn>
              </a:cxnLst>
              <a:rect l="0" t="0" r="r" b="b"/>
              <a:pathLst>
                <a:path w="607" h="441">
                  <a:moveTo>
                    <a:pt x="96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36"/>
                  </a:lnTo>
                  <a:close/>
                  <a:moveTo>
                    <a:pt x="607" y="0"/>
                  </a:moveTo>
                  <a:lnTo>
                    <a:pt x="511" y="0"/>
                  </a:lnTo>
                  <a:lnTo>
                    <a:pt x="511" y="136"/>
                  </a:lnTo>
                  <a:lnTo>
                    <a:pt x="607" y="136"/>
                  </a:lnTo>
                  <a:lnTo>
                    <a:pt x="607" y="0"/>
                  </a:lnTo>
                  <a:close/>
                  <a:moveTo>
                    <a:pt x="96" y="441"/>
                  </a:moveTo>
                  <a:lnTo>
                    <a:pt x="0" y="441"/>
                  </a:lnTo>
                  <a:lnTo>
                    <a:pt x="0" y="305"/>
                  </a:lnTo>
                  <a:lnTo>
                    <a:pt x="96" y="305"/>
                  </a:lnTo>
                  <a:lnTo>
                    <a:pt x="96" y="441"/>
                  </a:lnTo>
                  <a:close/>
                  <a:moveTo>
                    <a:pt x="607" y="305"/>
                  </a:moveTo>
                  <a:lnTo>
                    <a:pt x="511" y="305"/>
                  </a:lnTo>
                  <a:lnTo>
                    <a:pt x="511" y="441"/>
                  </a:lnTo>
                  <a:lnTo>
                    <a:pt x="607" y="441"/>
                  </a:lnTo>
                  <a:lnTo>
                    <a:pt x="607" y="3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grpSp>
          <p:nvGrpSpPr>
            <p:cNvPr id="18" name="Group 24"/>
            <p:cNvGrpSpPr/>
            <p:nvPr userDrawn="1"/>
          </p:nvGrpSpPr>
          <p:grpSpPr>
            <a:xfrm>
              <a:off x="287338" y="215900"/>
              <a:ext cx="700087" cy="273050"/>
              <a:chOff x="287338" y="215900"/>
              <a:chExt cx="700087" cy="273050"/>
            </a:xfrm>
          </p:grpSpPr>
          <p:sp>
            <p:nvSpPr>
              <p:cNvPr id="23" name="Freeform 12"/>
              <p:cNvSpPr>
                <a:spLocks/>
              </p:cNvSpPr>
              <p:nvPr userDrawn="1"/>
            </p:nvSpPr>
            <p:spPr bwMode="auto">
              <a:xfrm>
                <a:off x="292100" y="219075"/>
                <a:ext cx="692150" cy="266700"/>
              </a:xfrm>
              <a:custGeom>
                <a:avLst/>
                <a:gdLst/>
                <a:ahLst/>
                <a:cxnLst>
                  <a:cxn ang="0">
                    <a:pos x="2214" y="1047"/>
                  </a:cxn>
                  <a:cxn ang="0">
                    <a:pos x="2013" y="956"/>
                  </a:cxn>
                  <a:cxn ang="0">
                    <a:pos x="1975" y="833"/>
                  </a:cxn>
                  <a:cxn ang="0">
                    <a:pos x="1975" y="822"/>
                  </a:cxn>
                  <a:cxn ang="0">
                    <a:pos x="1888" y="822"/>
                  </a:cxn>
                  <a:cxn ang="0">
                    <a:pos x="1835" y="1032"/>
                  </a:cxn>
                  <a:cxn ang="0">
                    <a:pos x="1680" y="1032"/>
                  </a:cxn>
                  <a:cxn ang="0">
                    <a:pos x="1742" y="822"/>
                  </a:cxn>
                  <a:cxn ang="0">
                    <a:pos x="1666" y="822"/>
                  </a:cxn>
                  <a:cxn ang="0">
                    <a:pos x="1530" y="1032"/>
                  </a:cxn>
                  <a:cxn ang="0">
                    <a:pos x="1403" y="1032"/>
                  </a:cxn>
                  <a:cxn ang="0">
                    <a:pos x="1390" y="822"/>
                  </a:cxn>
                  <a:cxn ang="0">
                    <a:pos x="1309" y="822"/>
                  </a:cxn>
                  <a:cxn ang="0">
                    <a:pos x="1247" y="1032"/>
                  </a:cxn>
                  <a:cxn ang="0">
                    <a:pos x="1117" y="1032"/>
                  </a:cxn>
                  <a:cxn ang="0">
                    <a:pos x="1181" y="822"/>
                  </a:cxn>
                  <a:cxn ang="0">
                    <a:pos x="808" y="822"/>
                  </a:cxn>
                  <a:cxn ang="0">
                    <a:pos x="815" y="829"/>
                  </a:cxn>
                  <a:cxn ang="0">
                    <a:pos x="798" y="826"/>
                  </a:cxn>
                  <a:cxn ang="0">
                    <a:pos x="737" y="1033"/>
                  </a:cxn>
                  <a:cxn ang="0">
                    <a:pos x="596" y="1033"/>
                  </a:cxn>
                  <a:cxn ang="0">
                    <a:pos x="660" y="822"/>
                  </a:cxn>
                  <a:cxn ang="0">
                    <a:pos x="431" y="822"/>
                  </a:cxn>
                  <a:cxn ang="0">
                    <a:pos x="530" y="1033"/>
                  </a:cxn>
                  <a:cxn ang="0">
                    <a:pos x="366" y="1033"/>
                  </a:cxn>
                  <a:cxn ang="0">
                    <a:pos x="281" y="822"/>
                  </a:cxn>
                  <a:cxn ang="0">
                    <a:pos x="215" y="822"/>
                  </a:cxn>
                  <a:cxn ang="0">
                    <a:pos x="213" y="830"/>
                  </a:cxn>
                  <a:cxn ang="0">
                    <a:pos x="154" y="1023"/>
                  </a:cxn>
                  <a:cxn ang="0">
                    <a:pos x="152" y="1033"/>
                  </a:cxn>
                  <a:cxn ang="0">
                    <a:pos x="0" y="1033"/>
                  </a:cxn>
                  <a:cxn ang="0">
                    <a:pos x="156" y="514"/>
                  </a:cxn>
                  <a:cxn ang="0">
                    <a:pos x="156" y="0"/>
                  </a:cxn>
                  <a:cxn ang="0">
                    <a:pos x="734" y="0"/>
                  </a:cxn>
                  <a:cxn ang="0">
                    <a:pos x="734" y="506"/>
                  </a:cxn>
                  <a:cxn ang="0">
                    <a:pos x="754" y="509"/>
                  </a:cxn>
                  <a:cxn ang="0">
                    <a:pos x="775" y="440"/>
                  </a:cxn>
                  <a:cxn ang="0">
                    <a:pos x="819" y="440"/>
                  </a:cxn>
                  <a:cxn ang="0">
                    <a:pos x="819" y="0"/>
                  </a:cxn>
                  <a:cxn ang="0">
                    <a:pos x="1395" y="0"/>
                  </a:cxn>
                  <a:cxn ang="0">
                    <a:pos x="1395" y="440"/>
                  </a:cxn>
                  <a:cxn ang="0">
                    <a:pos x="1480" y="440"/>
                  </a:cxn>
                  <a:cxn ang="0">
                    <a:pos x="1480" y="0"/>
                  </a:cxn>
                  <a:cxn ang="0">
                    <a:pos x="2056" y="0"/>
                  </a:cxn>
                  <a:cxn ang="0">
                    <a:pos x="2056" y="578"/>
                  </a:cxn>
                  <a:cxn ang="0">
                    <a:pos x="2075" y="553"/>
                  </a:cxn>
                  <a:cxn ang="0">
                    <a:pos x="2137" y="488"/>
                  </a:cxn>
                  <a:cxn ang="0">
                    <a:pos x="2141" y="485"/>
                  </a:cxn>
                  <a:cxn ang="0">
                    <a:pos x="2141" y="0"/>
                  </a:cxn>
                  <a:cxn ang="0">
                    <a:pos x="2717" y="0"/>
                  </a:cxn>
                  <a:cxn ang="0">
                    <a:pos x="2717" y="822"/>
                  </a:cxn>
                  <a:cxn ang="0">
                    <a:pos x="2494" y="822"/>
                  </a:cxn>
                  <a:cxn ang="0">
                    <a:pos x="2439" y="1019"/>
                  </a:cxn>
                  <a:cxn ang="0">
                    <a:pos x="2434" y="1021"/>
                  </a:cxn>
                  <a:cxn ang="0">
                    <a:pos x="2214" y="1047"/>
                  </a:cxn>
                </a:cxnLst>
                <a:rect l="0" t="0" r="r" b="b"/>
                <a:pathLst>
                  <a:path w="2717" h="1047">
                    <a:moveTo>
                      <a:pt x="2214" y="1047"/>
                    </a:moveTo>
                    <a:cubicBezTo>
                      <a:pt x="2150" y="1047"/>
                      <a:pt x="2063" y="1023"/>
                      <a:pt x="2013" y="956"/>
                    </a:cubicBezTo>
                    <a:cubicBezTo>
                      <a:pt x="1996" y="933"/>
                      <a:pt x="1975" y="893"/>
                      <a:pt x="1975" y="833"/>
                    </a:cubicBezTo>
                    <a:cubicBezTo>
                      <a:pt x="1975" y="822"/>
                      <a:pt x="1975" y="822"/>
                      <a:pt x="1975" y="822"/>
                    </a:cubicBezTo>
                    <a:cubicBezTo>
                      <a:pt x="1888" y="822"/>
                      <a:pt x="1888" y="822"/>
                      <a:pt x="1888" y="822"/>
                    </a:cubicBezTo>
                    <a:cubicBezTo>
                      <a:pt x="1835" y="1032"/>
                      <a:pt x="1835" y="1032"/>
                      <a:pt x="1835" y="1032"/>
                    </a:cubicBezTo>
                    <a:cubicBezTo>
                      <a:pt x="1680" y="1032"/>
                      <a:pt x="1680" y="1032"/>
                      <a:pt x="1680" y="1032"/>
                    </a:cubicBezTo>
                    <a:cubicBezTo>
                      <a:pt x="1742" y="822"/>
                      <a:pt x="1742" y="822"/>
                      <a:pt x="1742" y="822"/>
                    </a:cubicBezTo>
                    <a:cubicBezTo>
                      <a:pt x="1666" y="822"/>
                      <a:pt x="1666" y="822"/>
                      <a:pt x="1666" y="822"/>
                    </a:cubicBezTo>
                    <a:cubicBezTo>
                      <a:pt x="1530" y="1032"/>
                      <a:pt x="1530" y="1032"/>
                      <a:pt x="1530" y="1032"/>
                    </a:cubicBezTo>
                    <a:cubicBezTo>
                      <a:pt x="1403" y="1032"/>
                      <a:pt x="1403" y="1032"/>
                      <a:pt x="1403" y="1032"/>
                    </a:cubicBezTo>
                    <a:cubicBezTo>
                      <a:pt x="1390" y="822"/>
                      <a:pt x="1390" y="822"/>
                      <a:pt x="1390" y="822"/>
                    </a:cubicBezTo>
                    <a:cubicBezTo>
                      <a:pt x="1309" y="822"/>
                      <a:pt x="1309" y="822"/>
                      <a:pt x="1309" y="822"/>
                    </a:cubicBezTo>
                    <a:cubicBezTo>
                      <a:pt x="1247" y="1032"/>
                      <a:pt x="1247" y="1032"/>
                      <a:pt x="1247" y="1032"/>
                    </a:cubicBezTo>
                    <a:cubicBezTo>
                      <a:pt x="1117" y="1032"/>
                      <a:pt x="1117" y="1032"/>
                      <a:pt x="1117" y="1032"/>
                    </a:cubicBezTo>
                    <a:cubicBezTo>
                      <a:pt x="1181" y="822"/>
                      <a:pt x="1181" y="822"/>
                      <a:pt x="1181" y="822"/>
                    </a:cubicBezTo>
                    <a:cubicBezTo>
                      <a:pt x="808" y="822"/>
                      <a:pt x="808" y="822"/>
                      <a:pt x="808" y="822"/>
                    </a:cubicBezTo>
                    <a:cubicBezTo>
                      <a:pt x="815" y="829"/>
                      <a:pt x="815" y="829"/>
                      <a:pt x="815" y="829"/>
                    </a:cubicBezTo>
                    <a:cubicBezTo>
                      <a:pt x="798" y="826"/>
                      <a:pt x="798" y="826"/>
                      <a:pt x="798" y="826"/>
                    </a:cubicBezTo>
                    <a:cubicBezTo>
                      <a:pt x="737" y="1033"/>
                      <a:pt x="737" y="1033"/>
                      <a:pt x="737" y="1033"/>
                    </a:cubicBezTo>
                    <a:cubicBezTo>
                      <a:pt x="596" y="1033"/>
                      <a:pt x="596" y="1033"/>
                      <a:pt x="596" y="1033"/>
                    </a:cubicBezTo>
                    <a:cubicBezTo>
                      <a:pt x="660" y="822"/>
                      <a:pt x="660" y="822"/>
                      <a:pt x="660" y="822"/>
                    </a:cubicBezTo>
                    <a:cubicBezTo>
                      <a:pt x="431" y="822"/>
                      <a:pt x="431" y="822"/>
                      <a:pt x="431" y="822"/>
                    </a:cubicBezTo>
                    <a:cubicBezTo>
                      <a:pt x="530" y="1033"/>
                      <a:pt x="530" y="1033"/>
                      <a:pt x="530" y="1033"/>
                    </a:cubicBezTo>
                    <a:cubicBezTo>
                      <a:pt x="366" y="1033"/>
                      <a:pt x="366" y="1033"/>
                      <a:pt x="366" y="1033"/>
                    </a:cubicBezTo>
                    <a:cubicBezTo>
                      <a:pt x="281" y="822"/>
                      <a:pt x="281" y="822"/>
                      <a:pt x="281" y="822"/>
                    </a:cubicBezTo>
                    <a:cubicBezTo>
                      <a:pt x="215" y="822"/>
                      <a:pt x="215" y="822"/>
                      <a:pt x="215" y="822"/>
                    </a:cubicBezTo>
                    <a:cubicBezTo>
                      <a:pt x="213" y="830"/>
                      <a:pt x="213" y="830"/>
                      <a:pt x="213" y="830"/>
                    </a:cubicBezTo>
                    <a:cubicBezTo>
                      <a:pt x="181" y="933"/>
                      <a:pt x="156" y="1017"/>
                      <a:pt x="154" y="1023"/>
                    </a:cubicBezTo>
                    <a:cubicBezTo>
                      <a:pt x="152" y="1033"/>
                      <a:pt x="152" y="1033"/>
                      <a:pt x="152" y="1033"/>
                    </a:cubicBezTo>
                    <a:cubicBezTo>
                      <a:pt x="0" y="1033"/>
                      <a:pt x="0" y="1033"/>
                      <a:pt x="0" y="1033"/>
                    </a:cubicBezTo>
                    <a:cubicBezTo>
                      <a:pt x="156" y="514"/>
                      <a:pt x="156" y="514"/>
                      <a:pt x="156" y="514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4" y="506"/>
                      <a:pt x="734" y="506"/>
                      <a:pt x="734" y="506"/>
                    </a:cubicBezTo>
                    <a:cubicBezTo>
                      <a:pt x="754" y="509"/>
                      <a:pt x="754" y="509"/>
                      <a:pt x="754" y="509"/>
                    </a:cubicBezTo>
                    <a:cubicBezTo>
                      <a:pt x="775" y="440"/>
                      <a:pt x="775" y="440"/>
                      <a:pt x="775" y="440"/>
                    </a:cubicBezTo>
                    <a:cubicBezTo>
                      <a:pt x="819" y="440"/>
                      <a:pt x="819" y="440"/>
                      <a:pt x="819" y="44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1395" y="0"/>
                      <a:pt x="1395" y="0"/>
                      <a:pt x="1395" y="0"/>
                    </a:cubicBezTo>
                    <a:cubicBezTo>
                      <a:pt x="1395" y="440"/>
                      <a:pt x="1395" y="440"/>
                      <a:pt x="1395" y="440"/>
                    </a:cubicBezTo>
                    <a:cubicBezTo>
                      <a:pt x="1480" y="440"/>
                      <a:pt x="1480" y="440"/>
                      <a:pt x="1480" y="440"/>
                    </a:cubicBezTo>
                    <a:cubicBezTo>
                      <a:pt x="1480" y="0"/>
                      <a:pt x="1480" y="0"/>
                      <a:pt x="1480" y="0"/>
                    </a:cubicBezTo>
                    <a:cubicBezTo>
                      <a:pt x="2056" y="0"/>
                      <a:pt x="2056" y="0"/>
                      <a:pt x="2056" y="0"/>
                    </a:cubicBezTo>
                    <a:cubicBezTo>
                      <a:pt x="2056" y="578"/>
                      <a:pt x="2056" y="578"/>
                      <a:pt x="2056" y="578"/>
                    </a:cubicBezTo>
                    <a:cubicBezTo>
                      <a:pt x="2075" y="553"/>
                      <a:pt x="2075" y="553"/>
                      <a:pt x="2075" y="553"/>
                    </a:cubicBezTo>
                    <a:cubicBezTo>
                      <a:pt x="2094" y="527"/>
                      <a:pt x="2115" y="505"/>
                      <a:pt x="2137" y="488"/>
                    </a:cubicBezTo>
                    <a:cubicBezTo>
                      <a:pt x="2141" y="485"/>
                      <a:pt x="2141" y="485"/>
                      <a:pt x="2141" y="485"/>
                    </a:cubicBezTo>
                    <a:cubicBezTo>
                      <a:pt x="2141" y="0"/>
                      <a:pt x="2141" y="0"/>
                      <a:pt x="2141" y="0"/>
                    </a:cubicBezTo>
                    <a:cubicBezTo>
                      <a:pt x="2717" y="0"/>
                      <a:pt x="2717" y="0"/>
                      <a:pt x="2717" y="0"/>
                    </a:cubicBezTo>
                    <a:cubicBezTo>
                      <a:pt x="2717" y="822"/>
                      <a:pt x="2717" y="822"/>
                      <a:pt x="2717" y="822"/>
                    </a:cubicBezTo>
                    <a:cubicBezTo>
                      <a:pt x="2494" y="822"/>
                      <a:pt x="2494" y="822"/>
                      <a:pt x="2494" y="822"/>
                    </a:cubicBezTo>
                    <a:cubicBezTo>
                      <a:pt x="2439" y="1019"/>
                      <a:pt x="2439" y="1019"/>
                      <a:pt x="2439" y="1019"/>
                    </a:cubicBezTo>
                    <a:cubicBezTo>
                      <a:pt x="2434" y="1021"/>
                      <a:pt x="2434" y="1021"/>
                      <a:pt x="2434" y="1021"/>
                    </a:cubicBezTo>
                    <a:cubicBezTo>
                      <a:pt x="2397" y="1036"/>
                      <a:pt x="2285" y="1047"/>
                      <a:pt x="2214" y="10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  <p:sp>
            <p:nvSpPr>
              <p:cNvPr id="24" name="Freeform 14"/>
              <p:cNvSpPr>
                <a:spLocks noEditPoints="1"/>
              </p:cNvSpPr>
              <p:nvPr userDrawn="1"/>
            </p:nvSpPr>
            <p:spPr bwMode="auto">
              <a:xfrm>
                <a:off x="287338" y="215900"/>
                <a:ext cx="700087" cy="273050"/>
              </a:xfrm>
              <a:custGeom>
                <a:avLst/>
                <a:gdLst/>
                <a:ahLst/>
                <a:cxnLst>
                  <a:cxn ang="0">
                    <a:pos x="2452" y="1042"/>
                  </a:cxn>
                  <a:cxn ang="0">
                    <a:pos x="2018" y="973"/>
                  </a:cxn>
                  <a:cxn ang="0">
                    <a:pos x="1910" y="844"/>
                  </a:cxn>
                  <a:cxn ang="0">
                    <a:pos x="1680" y="1054"/>
                  </a:cxn>
                  <a:cxn ang="0">
                    <a:pos x="1686" y="844"/>
                  </a:cxn>
                  <a:cxn ang="0">
                    <a:pos x="1407" y="1054"/>
                  </a:cxn>
                  <a:cxn ang="0">
                    <a:pos x="1331" y="844"/>
                  </a:cxn>
                  <a:cxn ang="0">
                    <a:pos x="1117" y="1054"/>
                  </a:cxn>
                  <a:cxn ang="0">
                    <a:pos x="822" y="844"/>
                  </a:cxn>
                  <a:cxn ang="0">
                    <a:pos x="758" y="1054"/>
                  </a:cxn>
                  <a:cxn ang="0">
                    <a:pos x="660" y="844"/>
                  </a:cxn>
                  <a:cxn ang="0">
                    <a:pos x="560" y="1054"/>
                  </a:cxn>
                  <a:cxn ang="0">
                    <a:pos x="287" y="844"/>
                  </a:cxn>
                  <a:cxn ang="0">
                    <a:pos x="178" y="1037"/>
                  </a:cxn>
                  <a:cxn ang="0">
                    <a:pos x="0" y="1054"/>
                  </a:cxn>
                  <a:cxn ang="0">
                    <a:pos x="160" y="0"/>
                  </a:cxn>
                  <a:cxn ang="0">
                    <a:pos x="758" y="517"/>
                  </a:cxn>
                  <a:cxn ang="0">
                    <a:pos x="822" y="441"/>
                  </a:cxn>
                  <a:cxn ang="0">
                    <a:pos x="1419" y="0"/>
                  </a:cxn>
                  <a:cxn ang="0">
                    <a:pos x="1483" y="441"/>
                  </a:cxn>
                  <a:cxn ang="0">
                    <a:pos x="2080" y="0"/>
                  </a:cxn>
                  <a:cxn ang="0">
                    <a:pos x="2145" y="491"/>
                  </a:cxn>
                  <a:cxn ang="0">
                    <a:pos x="2742" y="0"/>
                  </a:cxn>
                  <a:cxn ang="0">
                    <a:pos x="2516" y="844"/>
                  </a:cxn>
                  <a:cxn ang="0">
                    <a:pos x="2145" y="844"/>
                  </a:cxn>
                  <a:cxn ang="0">
                    <a:pos x="2253" y="943"/>
                  </a:cxn>
                  <a:cxn ang="0">
                    <a:pos x="2354" y="844"/>
                  </a:cxn>
                  <a:cxn ang="0">
                    <a:pos x="330" y="462"/>
                  </a:cxn>
                  <a:cxn ang="0">
                    <a:pos x="29" y="1033"/>
                  </a:cxn>
                  <a:cxn ang="0">
                    <a:pos x="330" y="462"/>
                  </a:cxn>
                  <a:cxn ang="0">
                    <a:pos x="508" y="462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387" y="1033"/>
                  </a:cxn>
                  <a:cxn ang="0">
                    <a:pos x="383" y="726"/>
                  </a:cxn>
                  <a:cxn ang="0">
                    <a:pos x="1065" y="635"/>
                  </a:cxn>
                  <a:cxn ang="0">
                    <a:pos x="832" y="724"/>
                  </a:cxn>
                  <a:cxn ang="0">
                    <a:pos x="1065" y="635"/>
                  </a:cxn>
                  <a:cxn ang="0">
                    <a:pos x="943" y="462"/>
                  </a:cxn>
                  <a:cxn ang="0">
                    <a:pos x="625" y="1033"/>
                  </a:cxn>
                  <a:cxn ang="0">
                    <a:pos x="810" y="807"/>
                  </a:cxn>
                  <a:cxn ang="0">
                    <a:pos x="1183" y="635"/>
                  </a:cxn>
                  <a:cxn ang="0">
                    <a:pos x="1795" y="462"/>
                  </a:cxn>
                  <a:cxn ang="0">
                    <a:pos x="1506" y="462"/>
                  </a:cxn>
                  <a:cxn ang="0">
                    <a:pos x="1146" y="1033"/>
                  </a:cxn>
                  <a:cxn ang="0">
                    <a:pos x="1397" y="544"/>
                  </a:cxn>
                  <a:cxn ang="0">
                    <a:pos x="1538" y="1033"/>
                  </a:cxn>
                  <a:cxn ang="0">
                    <a:pos x="1708" y="1033"/>
                  </a:cxn>
                  <a:cxn ang="0">
                    <a:pos x="1983" y="462"/>
                  </a:cxn>
                  <a:cxn ang="0">
                    <a:pos x="2015" y="745"/>
                  </a:cxn>
                  <a:cxn ang="0">
                    <a:pos x="2444" y="1022"/>
                  </a:cxn>
                  <a:cxn ang="0">
                    <a:pos x="2283" y="734"/>
                  </a:cxn>
                  <a:cxn ang="0">
                    <a:pos x="2384" y="820"/>
                  </a:cxn>
                  <a:cxn ang="0">
                    <a:pos x="2253" y="965"/>
                  </a:cxn>
                  <a:cxn ang="0">
                    <a:pos x="2343" y="533"/>
                  </a:cxn>
                  <a:cxn ang="0">
                    <a:pos x="2435" y="646"/>
                  </a:cxn>
                  <a:cxn ang="0">
                    <a:pos x="2354" y="450"/>
                  </a:cxn>
                </a:cxnLst>
                <a:rect l="0" t="0" r="r" b="b"/>
                <a:pathLst>
                  <a:path w="2742" h="1069">
                    <a:moveTo>
                      <a:pt x="2462" y="1038"/>
                    </a:moveTo>
                    <a:cubicBezTo>
                      <a:pt x="2452" y="1042"/>
                      <a:pt x="2452" y="1042"/>
                      <a:pt x="2452" y="1042"/>
                    </a:cubicBezTo>
                    <a:cubicBezTo>
                      <a:pt x="2414" y="1057"/>
                      <a:pt x="2300" y="1069"/>
                      <a:pt x="2228" y="1069"/>
                    </a:cubicBezTo>
                    <a:cubicBezTo>
                      <a:pt x="2161" y="1069"/>
                      <a:pt x="2070" y="1043"/>
                      <a:pt x="2018" y="973"/>
                    </a:cubicBezTo>
                    <a:cubicBezTo>
                      <a:pt x="1998" y="946"/>
                      <a:pt x="1979" y="904"/>
                      <a:pt x="1978" y="844"/>
                    </a:cubicBezTo>
                    <a:cubicBezTo>
                      <a:pt x="1910" y="844"/>
                      <a:pt x="1910" y="844"/>
                      <a:pt x="1910" y="844"/>
                    </a:cubicBezTo>
                    <a:cubicBezTo>
                      <a:pt x="1857" y="1054"/>
                      <a:pt x="1857" y="1054"/>
                      <a:pt x="1857" y="1054"/>
                    </a:cubicBezTo>
                    <a:cubicBezTo>
                      <a:pt x="1680" y="1054"/>
                      <a:pt x="1680" y="1054"/>
                      <a:pt x="1680" y="1054"/>
                    </a:cubicBezTo>
                    <a:cubicBezTo>
                      <a:pt x="1742" y="844"/>
                      <a:pt x="1742" y="844"/>
                      <a:pt x="1742" y="844"/>
                    </a:cubicBezTo>
                    <a:cubicBezTo>
                      <a:pt x="1686" y="844"/>
                      <a:pt x="1686" y="844"/>
                      <a:pt x="1686" y="844"/>
                    </a:cubicBezTo>
                    <a:cubicBezTo>
                      <a:pt x="1550" y="1054"/>
                      <a:pt x="1550" y="1054"/>
                      <a:pt x="1550" y="1054"/>
                    </a:cubicBezTo>
                    <a:cubicBezTo>
                      <a:pt x="1407" y="1054"/>
                      <a:pt x="1407" y="1054"/>
                      <a:pt x="1407" y="1054"/>
                    </a:cubicBezTo>
                    <a:cubicBezTo>
                      <a:pt x="1394" y="844"/>
                      <a:pt x="1394" y="844"/>
                      <a:pt x="1394" y="844"/>
                    </a:cubicBezTo>
                    <a:cubicBezTo>
                      <a:pt x="1331" y="844"/>
                      <a:pt x="1331" y="844"/>
                      <a:pt x="1331" y="844"/>
                    </a:cubicBezTo>
                    <a:cubicBezTo>
                      <a:pt x="1269" y="1054"/>
                      <a:pt x="1269" y="1054"/>
                      <a:pt x="1269" y="1054"/>
                    </a:cubicBezTo>
                    <a:cubicBezTo>
                      <a:pt x="1117" y="1054"/>
                      <a:pt x="1117" y="1054"/>
                      <a:pt x="1117" y="1054"/>
                    </a:cubicBezTo>
                    <a:cubicBezTo>
                      <a:pt x="1181" y="844"/>
                      <a:pt x="1181" y="844"/>
                      <a:pt x="1181" y="844"/>
                    </a:cubicBezTo>
                    <a:cubicBezTo>
                      <a:pt x="822" y="844"/>
                      <a:pt x="822" y="844"/>
                      <a:pt x="822" y="844"/>
                    </a:cubicBezTo>
                    <a:cubicBezTo>
                      <a:pt x="822" y="840"/>
                      <a:pt x="822" y="840"/>
                      <a:pt x="822" y="840"/>
                    </a:cubicBezTo>
                    <a:cubicBezTo>
                      <a:pt x="758" y="1054"/>
                      <a:pt x="758" y="1054"/>
                      <a:pt x="758" y="1054"/>
                    </a:cubicBezTo>
                    <a:cubicBezTo>
                      <a:pt x="596" y="1054"/>
                      <a:pt x="596" y="1054"/>
                      <a:pt x="596" y="1054"/>
                    </a:cubicBezTo>
                    <a:cubicBezTo>
                      <a:pt x="660" y="844"/>
                      <a:pt x="660" y="844"/>
                      <a:pt x="660" y="844"/>
                    </a:cubicBezTo>
                    <a:cubicBezTo>
                      <a:pt x="462" y="844"/>
                      <a:pt x="462" y="844"/>
                      <a:pt x="462" y="844"/>
                    </a:cubicBezTo>
                    <a:cubicBezTo>
                      <a:pt x="560" y="1054"/>
                      <a:pt x="560" y="1054"/>
                      <a:pt x="560" y="1054"/>
                    </a:cubicBezTo>
                    <a:cubicBezTo>
                      <a:pt x="373" y="1054"/>
                      <a:pt x="373" y="1054"/>
                      <a:pt x="373" y="1054"/>
                    </a:cubicBezTo>
                    <a:cubicBezTo>
                      <a:pt x="287" y="844"/>
                      <a:pt x="287" y="844"/>
                      <a:pt x="287" y="844"/>
                    </a:cubicBezTo>
                    <a:cubicBezTo>
                      <a:pt x="237" y="844"/>
                      <a:pt x="237" y="844"/>
                      <a:pt x="237" y="844"/>
                    </a:cubicBezTo>
                    <a:cubicBezTo>
                      <a:pt x="205" y="947"/>
                      <a:pt x="180" y="1031"/>
                      <a:pt x="178" y="1037"/>
                    </a:cubicBezTo>
                    <a:cubicBezTo>
                      <a:pt x="175" y="1054"/>
                      <a:pt x="175" y="1054"/>
                      <a:pt x="175" y="1054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160" y="523"/>
                      <a:pt x="160" y="523"/>
                      <a:pt x="160" y="523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58" y="517"/>
                      <a:pt x="758" y="517"/>
                      <a:pt x="758" y="517"/>
                    </a:cubicBezTo>
                    <a:cubicBezTo>
                      <a:pt x="781" y="441"/>
                      <a:pt x="781" y="441"/>
                      <a:pt x="781" y="441"/>
                    </a:cubicBezTo>
                    <a:cubicBezTo>
                      <a:pt x="822" y="441"/>
                      <a:pt x="822" y="441"/>
                      <a:pt x="822" y="441"/>
                    </a:cubicBezTo>
                    <a:cubicBezTo>
                      <a:pt x="822" y="0"/>
                      <a:pt x="822" y="0"/>
                      <a:pt x="822" y="0"/>
                    </a:cubicBezTo>
                    <a:cubicBezTo>
                      <a:pt x="1419" y="0"/>
                      <a:pt x="1419" y="0"/>
                      <a:pt x="1419" y="0"/>
                    </a:cubicBezTo>
                    <a:cubicBezTo>
                      <a:pt x="1419" y="441"/>
                      <a:pt x="1419" y="441"/>
                      <a:pt x="1419" y="441"/>
                    </a:cubicBezTo>
                    <a:cubicBezTo>
                      <a:pt x="1483" y="441"/>
                      <a:pt x="1483" y="441"/>
                      <a:pt x="1483" y="441"/>
                    </a:cubicBezTo>
                    <a:cubicBezTo>
                      <a:pt x="1483" y="0"/>
                      <a:pt x="1483" y="0"/>
                      <a:pt x="1483" y="0"/>
                    </a:cubicBezTo>
                    <a:cubicBezTo>
                      <a:pt x="2080" y="0"/>
                      <a:pt x="2080" y="0"/>
                      <a:pt x="2080" y="0"/>
                    </a:cubicBezTo>
                    <a:cubicBezTo>
                      <a:pt x="2080" y="557"/>
                      <a:pt x="2080" y="557"/>
                      <a:pt x="2080" y="557"/>
                    </a:cubicBezTo>
                    <a:cubicBezTo>
                      <a:pt x="2101" y="530"/>
                      <a:pt x="2122" y="508"/>
                      <a:pt x="2145" y="491"/>
                    </a:cubicBezTo>
                    <a:cubicBezTo>
                      <a:pt x="2145" y="0"/>
                      <a:pt x="2145" y="0"/>
                      <a:pt x="2145" y="0"/>
                    </a:cubicBezTo>
                    <a:cubicBezTo>
                      <a:pt x="2742" y="0"/>
                      <a:pt x="2742" y="0"/>
                      <a:pt x="2742" y="0"/>
                    </a:cubicBezTo>
                    <a:cubicBezTo>
                      <a:pt x="2742" y="844"/>
                      <a:pt x="2742" y="844"/>
                      <a:pt x="2742" y="844"/>
                    </a:cubicBezTo>
                    <a:cubicBezTo>
                      <a:pt x="2516" y="844"/>
                      <a:pt x="2516" y="844"/>
                      <a:pt x="2516" y="844"/>
                    </a:cubicBezTo>
                    <a:lnTo>
                      <a:pt x="2462" y="1038"/>
                    </a:lnTo>
                    <a:close/>
                    <a:moveTo>
                      <a:pt x="2145" y="844"/>
                    </a:moveTo>
                    <a:cubicBezTo>
                      <a:pt x="2146" y="871"/>
                      <a:pt x="2151" y="894"/>
                      <a:pt x="2163" y="909"/>
                    </a:cubicBezTo>
                    <a:cubicBezTo>
                      <a:pt x="2180" y="932"/>
                      <a:pt x="2210" y="943"/>
                      <a:pt x="2253" y="943"/>
                    </a:cubicBezTo>
                    <a:cubicBezTo>
                      <a:pt x="2301" y="943"/>
                      <a:pt x="2319" y="938"/>
                      <a:pt x="2324" y="936"/>
                    </a:cubicBezTo>
                    <a:cubicBezTo>
                      <a:pt x="2354" y="844"/>
                      <a:pt x="2354" y="844"/>
                      <a:pt x="2354" y="844"/>
                    </a:cubicBezTo>
                    <a:lnTo>
                      <a:pt x="2145" y="844"/>
                    </a:lnTo>
                    <a:close/>
                    <a:moveTo>
                      <a:pt x="330" y="462"/>
                    </a:moveTo>
                    <a:cubicBezTo>
                      <a:pt x="200" y="462"/>
                      <a:pt x="200" y="462"/>
                      <a:pt x="200" y="462"/>
                    </a:cubicBezTo>
                    <a:cubicBezTo>
                      <a:pt x="29" y="1033"/>
                      <a:pt x="29" y="1033"/>
                      <a:pt x="29" y="1033"/>
                    </a:cubicBezTo>
                    <a:cubicBezTo>
                      <a:pt x="157" y="1033"/>
                      <a:pt x="157" y="1033"/>
                      <a:pt x="157" y="1033"/>
                    </a:cubicBezTo>
                    <a:cubicBezTo>
                      <a:pt x="160" y="1021"/>
                      <a:pt x="330" y="462"/>
                      <a:pt x="330" y="462"/>
                    </a:cubicBezTo>
                    <a:moveTo>
                      <a:pt x="665" y="462"/>
                    </a:moveTo>
                    <a:cubicBezTo>
                      <a:pt x="508" y="462"/>
                      <a:pt x="508" y="462"/>
                      <a:pt x="508" y="462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387" y="1033"/>
                      <a:pt x="387" y="1033"/>
                      <a:pt x="387" y="1033"/>
                    </a:cubicBezTo>
                    <a:cubicBezTo>
                      <a:pt x="526" y="1033"/>
                      <a:pt x="526" y="1033"/>
                      <a:pt x="526" y="1033"/>
                    </a:cubicBezTo>
                    <a:cubicBezTo>
                      <a:pt x="383" y="726"/>
                      <a:pt x="383" y="726"/>
                      <a:pt x="383" y="726"/>
                    </a:cubicBezTo>
                    <a:lnTo>
                      <a:pt x="665" y="462"/>
                    </a:lnTo>
                    <a:close/>
                    <a:moveTo>
                      <a:pt x="1065" y="635"/>
                    </a:moveTo>
                    <a:cubicBezTo>
                      <a:pt x="1046" y="693"/>
                      <a:pt x="1020" y="722"/>
                      <a:pt x="934" y="724"/>
                    </a:cubicBezTo>
                    <a:cubicBezTo>
                      <a:pt x="905" y="724"/>
                      <a:pt x="874" y="724"/>
                      <a:pt x="832" y="724"/>
                    </a:cubicBezTo>
                    <a:cubicBezTo>
                      <a:pt x="884" y="544"/>
                      <a:pt x="884" y="544"/>
                      <a:pt x="884" y="544"/>
                    </a:cubicBezTo>
                    <a:cubicBezTo>
                      <a:pt x="1013" y="544"/>
                      <a:pt x="1099" y="534"/>
                      <a:pt x="1065" y="635"/>
                    </a:cubicBezTo>
                    <a:moveTo>
                      <a:pt x="1183" y="635"/>
                    </a:moveTo>
                    <a:cubicBezTo>
                      <a:pt x="1216" y="459"/>
                      <a:pt x="1074" y="461"/>
                      <a:pt x="943" y="462"/>
                    </a:cubicBezTo>
                    <a:cubicBezTo>
                      <a:pt x="797" y="462"/>
                      <a:pt x="797" y="462"/>
                      <a:pt x="797" y="462"/>
                    </a:cubicBezTo>
                    <a:cubicBezTo>
                      <a:pt x="625" y="1033"/>
                      <a:pt x="625" y="1033"/>
                      <a:pt x="625" y="1033"/>
                    </a:cubicBezTo>
                    <a:cubicBezTo>
                      <a:pt x="742" y="1033"/>
                      <a:pt x="742" y="1033"/>
                      <a:pt x="742" y="1033"/>
                    </a:cubicBezTo>
                    <a:cubicBezTo>
                      <a:pt x="810" y="807"/>
                      <a:pt x="810" y="807"/>
                      <a:pt x="810" y="807"/>
                    </a:cubicBezTo>
                    <a:cubicBezTo>
                      <a:pt x="904" y="807"/>
                      <a:pt x="904" y="807"/>
                      <a:pt x="904" y="807"/>
                    </a:cubicBezTo>
                    <a:cubicBezTo>
                      <a:pt x="1086" y="808"/>
                      <a:pt x="1166" y="727"/>
                      <a:pt x="1183" y="635"/>
                    </a:cubicBezTo>
                    <a:moveTo>
                      <a:pt x="1983" y="462"/>
                    </a:moveTo>
                    <a:cubicBezTo>
                      <a:pt x="1795" y="462"/>
                      <a:pt x="1795" y="462"/>
                      <a:pt x="1795" y="462"/>
                    </a:cubicBezTo>
                    <a:cubicBezTo>
                      <a:pt x="1567" y="778"/>
                      <a:pt x="1512" y="956"/>
                      <a:pt x="1512" y="956"/>
                    </a:cubicBezTo>
                    <a:cubicBezTo>
                      <a:pt x="1534" y="755"/>
                      <a:pt x="1506" y="462"/>
                      <a:pt x="1506" y="462"/>
                    </a:cubicBezTo>
                    <a:cubicBezTo>
                      <a:pt x="1320" y="462"/>
                      <a:pt x="1320" y="462"/>
                      <a:pt x="1320" y="462"/>
                    </a:cubicBezTo>
                    <a:cubicBezTo>
                      <a:pt x="1146" y="1033"/>
                      <a:pt x="1146" y="1033"/>
                      <a:pt x="1146" y="1033"/>
                    </a:cubicBezTo>
                    <a:cubicBezTo>
                      <a:pt x="1253" y="1033"/>
                      <a:pt x="1253" y="1033"/>
                      <a:pt x="1253" y="1033"/>
                    </a:cubicBezTo>
                    <a:cubicBezTo>
                      <a:pt x="1397" y="544"/>
                      <a:pt x="1397" y="544"/>
                      <a:pt x="1397" y="544"/>
                    </a:cubicBezTo>
                    <a:cubicBezTo>
                      <a:pt x="1427" y="1033"/>
                      <a:pt x="1427" y="1033"/>
                      <a:pt x="1427" y="1033"/>
                    </a:cubicBezTo>
                    <a:cubicBezTo>
                      <a:pt x="1538" y="1033"/>
                      <a:pt x="1538" y="1033"/>
                      <a:pt x="1538" y="1033"/>
                    </a:cubicBezTo>
                    <a:cubicBezTo>
                      <a:pt x="1854" y="544"/>
                      <a:pt x="1854" y="544"/>
                      <a:pt x="1854" y="544"/>
                    </a:cubicBezTo>
                    <a:cubicBezTo>
                      <a:pt x="1708" y="1033"/>
                      <a:pt x="1708" y="1033"/>
                      <a:pt x="1708" y="1033"/>
                    </a:cubicBezTo>
                    <a:cubicBezTo>
                      <a:pt x="1841" y="1033"/>
                      <a:pt x="1841" y="1033"/>
                      <a:pt x="1841" y="1033"/>
                    </a:cubicBezTo>
                    <a:lnTo>
                      <a:pt x="1983" y="462"/>
                    </a:lnTo>
                    <a:close/>
                    <a:moveTo>
                      <a:pt x="2354" y="450"/>
                    </a:moveTo>
                    <a:cubicBezTo>
                      <a:pt x="2239" y="450"/>
                      <a:pt x="2097" y="476"/>
                      <a:pt x="2015" y="745"/>
                    </a:cubicBezTo>
                    <a:cubicBezTo>
                      <a:pt x="1947" y="971"/>
                      <a:pt x="2113" y="1047"/>
                      <a:pt x="2228" y="1047"/>
                    </a:cubicBezTo>
                    <a:cubicBezTo>
                      <a:pt x="2304" y="1047"/>
                      <a:pt x="2412" y="1035"/>
                      <a:pt x="2444" y="1022"/>
                    </a:cubicBezTo>
                    <a:cubicBezTo>
                      <a:pt x="2525" y="734"/>
                      <a:pt x="2525" y="734"/>
                      <a:pt x="2525" y="734"/>
                    </a:cubicBezTo>
                    <a:cubicBezTo>
                      <a:pt x="2283" y="734"/>
                      <a:pt x="2283" y="734"/>
                      <a:pt x="2283" y="734"/>
                    </a:cubicBezTo>
                    <a:cubicBezTo>
                      <a:pt x="2256" y="820"/>
                      <a:pt x="2256" y="820"/>
                      <a:pt x="2256" y="820"/>
                    </a:cubicBezTo>
                    <a:cubicBezTo>
                      <a:pt x="2384" y="820"/>
                      <a:pt x="2384" y="820"/>
                      <a:pt x="2384" y="820"/>
                    </a:cubicBezTo>
                    <a:cubicBezTo>
                      <a:pt x="2344" y="945"/>
                      <a:pt x="2344" y="945"/>
                      <a:pt x="2344" y="945"/>
                    </a:cubicBezTo>
                    <a:cubicBezTo>
                      <a:pt x="2344" y="945"/>
                      <a:pt x="2349" y="965"/>
                      <a:pt x="2253" y="965"/>
                    </a:cubicBezTo>
                    <a:cubicBezTo>
                      <a:pt x="2132" y="965"/>
                      <a:pt x="2099" y="881"/>
                      <a:pt x="2138" y="742"/>
                    </a:cubicBezTo>
                    <a:cubicBezTo>
                      <a:pt x="2175" y="613"/>
                      <a:pt x="2234" y="527"/>
                      <a:pt x="2343" y="533"/>
                    </a:cubicBezTo>
                    <a:cubicBezTo>
                      <a:pt x="2417" y="536"/>
                      <a:pt x="2459" y="563"/>
                      <a:pt x="2438" y="631"/>
                    </a:cubicBezTo>
                    <a:cubicBezTo>
                      <a:pt x="2437" y="636"/>
                      <a:pt x="2436" y="642"/>
                      <a:pt x="2435" y="646"/>
                    </a:cubicBezTo>
                    <a:cubicBezTo>
                      <a:pt x="2552" y="646"/>
                      <a:pt x="2552" y="646"/>
                      <a:pt x="2552" y="646"/>
                    </a:cubicBezTo>
                    <a:cubicBezTo>
                      <a:pt x="2582" y="559"/>
                      <a:pt x="2522" y="450"/>
                      <a:pt x="2354" y="450"/>
                    </a:cubicBezTo>
                  </a:path>
                </a:pathLst>
              </a:custGeom>
              <a:solidFill>
                <a:srgbClr val="00338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27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2056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025008" y="188640"/>
            <a:ext cx="4608511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75518" y="0"/>
            <a:ext cx="963613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90897" y="0"/>
            <a:ext cx="971161" cy="700088"/>
            <a:chOff x="176213" y="0"/>
            <a:chExt cx="963612" cy="700088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76213" y="0"/>
              <a:ext cx="963612" cy="700088"/>
            </a:xfrm>
            <a:custGeom>
              <a:avLst/>
              <a:gdLst/>
              <a:ahLst/>
              <a:cxnLst>
                <a:cxn ang="0">
                  <a:pos x="96" y="13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36"/>
                </a:cxn>
                <a:cxn ang="0">
                  <a:pos x="607" y="0"/>
                </a:cxn>
                <a:cxn ang="0">
                  <a:pos x="511" y="0"/>
                </a:cxn>
                <a:cxn ang="0">
                  <a:pos x="511" y="136"/>
                </a:cxn>
                <a:cxn ang="0">
                  <a:pos x="607" y="136"/>
                </a:cxn>
                <a:cxn ang="0">
                  <a:pos x="607" y="0"/>
                </a:cxn>
                <a:cxn ang="0">
                  <a:pos x="96" y="441"/>
                </a:cxn>
                <a:cxn ang="0">
                  <a:pos x="0" y="441"/>
                </a:cxn>
                <a:cxn ang="0">
                  <a:pos x="0" y="305"/>
                </a:cxn>
                <a:cxn ang="0">
                  <a:pos x="96" y="305"/>
                </a:cxn>
                <a:cxn ang="0">
                  <a:pos x="96" y="441"/>
                </a:cxn>
                <a:cxn ang="0">
                  <a:pos x="607" y="305"/>
                </a:cxn>
                <a:cxn ang="0">
                  <a:pos x="511" y="305"/>
                </a:cxn>
                <a:cxn ang="0">
                  <a:pos x="511" y="441"/>
                </a:cxn>
                <a:cxn ang="0">
                  <a:pos x="607" y="441"/>
                </a:cxn>
                <a:cxn ang="0">
                  <a:pos x="607" y="305"/>
                </a:cxn>
              </a:cxnLst>
              <a:rect l="0" t="0" r="r" b="b"/>
              <a:pathLst>
                <a:path w="607" h="441">
                  <a:moveTo>
                    <a:pt x="96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36"/>
                  </a:lnTo>
                  <a:close/>
                  <a:moveTo>
                    <a:pt x="607" y="0"/>
                  </a:moveTo>
                  <a:lnTo>
                    <a:pt x="511" y="0"/>
                  </a:lnTo>
                  <a:lnTo>
                    <a:pt x="511" y="136"/>
                  </a:lnTo>
                  <a:lnTo>
                    <a:pt x="607" y="136"/>
                  </a:lnTo>
                  <a:lnTo>
                    <a:pt x="607" y="0"/>
                  </a:lnTo>
                  <a:close/>
                  <a:moveTo>
                    <a:pt x="96" y="441"/>
                  </a:moveTo>
                  <a:lnTo>
                    <a:pt x="0" y="441"/>
                  </a:lnTo>
                  <a:lnTo>
                    <a:pt x="0" y="305"/>
                  </a:lnTo>
                  <a:lnTo>
                    <a:pt x="96" y="305"/>
                  </a:lnTo>
                  <a:lnTo>
                    <a:pt x="96" y="441"/>
                  </a:lnTo>
                  <a:close/>
                  <a:moveTo>
                    <a:pt x="607" y="305"/>
                  </a:moveTo>
                  <a:lnTo>
                    <a:pt x="511" y="305"/>
                  </a:lnTo>
                  <a:lnTo>
                    <a:pt x="511" y="441"/>
                  </a:lnTo>
                  <a:lnTo>
                    <a:pt x="607" y="441"/>
                  </a:lnTo>
                  <a:lnTo>
                    <a:pt x="607" y="3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grpSp>
          <p:nvGrpSpPr>
            <p:cNvPr id="14" name="Group 24"/>
            <p:cNvGrpSpPr/>
            <p:nvPr userDrawn="1"/>
          </p:nvGrpSpPr>
          <p:grpSpPr>
            <a:xfrm>
              <a:off x="287338" y="215900"/>
              <a:ext cx="700087" cy="273050"/>
              <a:chOff x="287338" y="215900"/>
              <a:chExt cx="700087" cy="273050"/>
            </a:xfrm>
          </p:grpSpPr>
          <p:sp>
            <p:nvSpPr>
              <p:cNvPr id="16" name="Freeform 12"/>
              <p:cNvSpPr>
                <a:spLocks/>
              </p:cNvSpPr>
              <p:nvPr userDrawn="1"/>
            </p:nvSpPr>
            <p:spPr bwMode="auto">
              <a:xfrm>
                <a:off x="292100" y="219075"/>
                <a:ext cx="692150" cy="266700"/>
              </a:xfrm>
              <a:custGeom>
                <a:avLst/>
                <a:gdLst/>
                <a:ahLst/>
                <a:cxnLst>
                  <a:cxn ang="0">
                    <a:pos x="2214" y="1047"/>
                  </a:cxn>
                  <a:cxn ang="0">
                    <a:pos x="2013" y="956"/>
                  </a:cxn>
                  <a:cxn ang="0">
                    <a:pos x="1975" y="833"/>
                  </a:cxn>
                  <a:cxn ang="0">
                    <a:pos x="1975" y="822"/>
                  </a:cxn>
                  <a:cxn ang="0">
                    <a:pos x="1888" y="822"/>
                  </a:cxn>
                  <a:cxn ang="0">
                    <a:pos x="1835" y="1032"/>
                  </a:cxn>
                  <a:cxn ang="0">
                    <a:pos x="1680" y="1032"/>
                  </a:cxn>
                  <a:cxn ang="0">
                    <a:pos x="1742" y="822"/>
                  </a:cxn>
                  <a:cxn ang="0">
                    <a:pos x="1666" y="822"/>
                  </a:cxn>
                  <a:cxn ang="0">
                    <a:pos x="1530" y="1032"/>
                  </a:cxn>
                  <a:cxn ang="0">
                    <a:pos x="1403" y="1032"/>
                  </a:cxn>
                  <a:cxn ang="0">
                    <a:pos x="1390" y="822"/>
                  </a:cxn>
                  <a:cxn ang="0">
                    <a:pos x="1309" y="822"/>
                  </a:cxn>
                  <a:cxn ang="0">
                    <a:pos x="1247" y="1032"/>
                  </a:cxn>
                  <a:cxn ang="0">
                    <a:pos x="1117" y="1032"/>
                  </a:cxn>
                  <a:cxn ang="0">
                    <a:pos x="1181" y="822"/>
                  </a:cxn>
                  <a:cxn ang="0">
                    <a:pos x="808" y="822"/>
                  </a:cxn>
                  <a:cxn ang="0">
                    <a:pos x="815" y="829"/>
                  </a:cxn>
                  <a:cxn ang="0">
                    <a:pos x="798" y="826"/>
                  </a:cxn>
                  <a:cxn ang="0">
                    <a:pos x="737" y="1033"/>
                  </a:cxn>
                  <a:cxn ang="0">
                    <a:pos x="596" y="1033"/>
                  </a:cxn>
                  <a:cxn ang="0">
                    <a:pos x="660" y="822"/>
                  </a:cxn>
                  <a:cxn ang="0">
                    <a:pos x="431" y="822"/>
                  </a:cxn>
                  <a:cxn ang="0">
                    <a:pos x="530" y="1033"/>
                  </a:cxn>
                  <a:cxn ang="0">
                    <a:pos x="366" y="1033"/>
                  </a:cxn>
                  <a:cxn ang="0">
                    <a:pos x="281" y="822"/>
                  </a:cxn>
                  <a:cxn ang="0">
                    <a:pos x="215" y="822"/>
                  </a:cxn>
                  <a:cxn ang="0">
                    <a:pos x="213" y="830"/>
                  </a:cxn>
                  <a:cxn ang="0">
                    <a:pos x="154" y="1023"/>
                  </a:cxn>
                  <a:cxn ang="0">
                    <a:pos x="152" y="1033"/>
                  </a:cxn>
                  <a:cxn ang="0">
                    <a:pos x="0" y="1033"/>
                  </a:cxn>
                  <a:cxn ang="0">
                    <a:pos x="156" y="514"/>
                  </a:cxn>
                  <a:cxn ang="0">
                    <a:pos x="156" y="0"/>
                  </a:cxn>
                  <a:cxn ang="0">
                    <a:pos x="734" y="0"/>
                  </a:cxn>
                  <a:cxn ang="0">
                    <a:pos x="734" y="506"/>
                  </a:cxn>
                  <a:cxn ang="0">
                    <a:pos x="754" y="509"/>
                  </a:cxn>
                  <a:cxn ang="0">
                    <a:pos x="775" y="440"/>
                  </a:cxn>
                  <a:cxn ang="0">
                    <a:pos x="819" y="440"/>
                  </a:cxn>
                  <a:cxn ang="0">
                    <a:pos x="819" y="0"/>
                  </a:cxn>
                  <a:cxn ang="0">
                    <a:pos x="1395" y="0"/>
                  </a:cxn>
                  <a:cxn ang="0">
                    <a:pos x="1395" y="440"/>
                  </a:cxn>
                  <a:cxn ang="0">
                    <a:pos x="1480" y="440"/>
                  </a:cxn>
                  <a:cxn ang="0">
                    <a:pos x="1480" y="0"/>
                  </a:cxn>
                  <a:cxn ang="0">
                    <a:pos x="2056" y="0"/>
                  </a:cxn>
                  <a:cxn ang="0">
                    <a:pos x="2056" y="578"/>
                  </a:cxn>
                  <a:cxn ang="0">
                    <a:pos x="2075" y="553"/>
                  </a:cxn>
                  <a:cxn ang="0">
                    <a:pos x="2137" y="488"/>
                  </a:cxn>
                  <a:cxn ang="0">
                    <a:pos x="2141" y="485"/>
                  </a:cxn>
                  <a:cxn ang="0">
                    <a:pos x="2141" y="0"/>
                  </a:cxn>
                  <a:cxn ang="0">
                    <a:pos x="2717" y="0"/>
                  </a:cxn>
                  <a:cxn ang="0">
                    <a:pos x="2717" y="822"/>
                  </a:cxn>
                  <a:cxn ang="0">
                    <a:pos x="2494" y="822"/>
                  </a:cxn>
                  <a:cxn ang="0">
                    <a:pos x="2439" y="1019"/>
                  </a:cxn>
                  <a:cxn ang="0">
                    <a:pos x="2434" y="1021"/>
                  </a:cxn>
                  <a:cxn ang="0">
                    <a:pos x="2214" y="1047"/>
                  </a:cxn>
                </a:cxnLst>
                <a:rect l="0" t="0" r="r" b="b"/>
                <a:pathLst>
                  <a:path w="2717" h="1047">
                    <a:moveTo>
                      <a:pt x="2214" y="1047"/>
                    </a:moveTo>
                    <a:cubicBezTo>
                      <a:pt x="2150" y="1047"/>
                      <a:pt x="2063" y="1023"/>
                      <a:pt x="2013" y="956"/>
                    </a:cubicBezTo>
                    <a:cubicBezTo>
                      <a:pt x="1996" y="933"/>
                      <a:pt x="1975" y="893"/>
                      <a:pt x="1975" y="833"/>
                    </a:cubicBezTo>
                    <a:cubicBezTo>
                      <a:pt x="1975" y="822"/>
                      <a:pt x="1975" y="822"/>
                      <a:pt x="1975" y="822"/>
                    </a:cubicBezTo>
                    <a:cubicBezTo>
                      <a:pt x="1888" y="822"/>
                      <a:pt x="1888" y="822"/>
                      <a:pt x="1888" y="822"/>
                    </a:cubicBezTo>
                    <a:cubicBezTo>
                      <a:pt x="1835" y="1032"/>
                      <a:pt x="1835" y="1032"/>
                      <a:pt x="1835" y="1032"/>
                    </a:cubicBezTo>
                    <a:cubicBezTo>
                      <a:pt x="1680" y="1032"/>
                      <a:pt x="1680" y="1032"/>
                      <a:pt x="1680" y="1032"/>
                    </a:cubicBezTo>
                    <a:cubicBezTo>
                      <a:pt x="1742" y="822"/>
                      <a:pt x="1742" y="822"/>
                      <a:pt x="1742" y="822"/>
                    </a:cubicBezTo>
                    <a:cubicBezTo>
                      <a:pt x="1666" y="822"/>
                      <a:pt x="1666" y="822"/>
                      <a:pt x="1666" y="822"/>
                    </a:cubicBezTo>
                    <a:cubicBezTo>
                      <a:pt x="1530" y="1032"/>
                      <a:pt x="1530" y="1032"/>
                      <a:pt x="1530" y="1032"/>
                    </a:cubicBezTo>
                    <a:cubicBezTo>
                      <a:pt x="1403" y="1032"/>
                      <a:pt x="1403" y="1032"/>
                      <a:pt x="1403" y="1032"/>
                    </a:cubicBezTo>
                    <a:cubicBezTo>
                      <a:pt x="1390" y="822"/>
                      <a:pt x="1390" y="822"/>
                      <a:pt x="1390" y="822"/>
                    </a:cubicBezTo>
                    <a:cubicBezTo>
                      <a:pt x="1309" y="822"/>
                      <a:pt x="1309" y="822"/>
                      <a:pt x="1309" y="822"/>
                    </a:cubicBezTo>
                    <a:cubicBezTo>
                      <a:pt x="1247" y="1032"/>
                      <a:pt x="1247" y="1032"/>
                      <a:pt x="1247" y="1032"/>
                    </a:cubicBezTo>
                    <a:cubicBezTo>
                      <a:pt x="1117" y="1032"/>
                      <a:pt x="1117" y="1032"/>
                      <a:pt x="1117" y="1032"/>
                    </a:cubicBezTo>
                    <a:cubicBezTo>
                      <a:pt x="1181" y="822"/>
                      <a:pt x="1181" y="822"/>
                      <a:pt x="1181" y="822"/>
                    </a:cubicBezTo>
                    <a:cubicBezTo>
                      <a:pt x="808" y="822"/>
                      <a:pt x="808" y="822"/>
                      <a:pt x="808" y="822"/>
                    </a:cubicBezTo>
                    <a:cubicBezTo>
                      <a:pt x="815" y="829"/>
                      <a:pt x="815" y="829"/>
                      <a:pt x="815" y="829"/>
                    </a:cubicBezTo>
                    <a:cubicBezTo>
                      <a:pt x="798" y="826"/>
                      <a:pt x="798" y="826"/>
                      <a:pt x="798" y="826"/>
                    </a:cubicBezTo>
                    <a:cubicBezTo>
                      <a:pt x="737" y="1033"/>
                      <a:pt x="737" y="1033"/>
                      <a:pt x="737" y="1033"/>
                    </a:cubicBezTo>
                    <a:cubicBezTo>
                      <a:pt x="596" y="1033"/>
                      <a:pt x="596" y="1033"/>
                      <a:pt x="596" y="1033"/>
                    </a:cubicBezTo>
                    <a:cubicBezTo>
                      <a:pt x="660" y="822"/>
                      <a:pt x="660" y="822"/>
                      <a:pt x="660" y="822"/>
                    </a:cubicBezTo>
                    <a:cubicBezTo>
                      <a:pt x="431" y="822"/>
                      <a:pt x="431" y="822"/>
                      <a:pt x="431" y="822"/>
                    </a:cubicBezTo>
                    <a:cubicBezTo>
                      <a:pt x="530" y="1033"/>
                      <a:pt x="530" y="1033"/>
                      <a:pt x="530" y="1033"/>
                    </a:cubicBezTo>
                    <a:cubicBezTo>
                      <a:pt x="366" y="1033"/>
                      <a:pt x="366" y="1033"/>
                      <a:pt x="366" y="1033"/>
                    </a:cubicBezTo>
                    <a:cubicBezTo>
                      <a:pt x="281" y="822"/>
                      <a:pt x="281" y="822"/>
                      <a:pt x="281" y="822"/>
                    </a:cubicBezTo>
                    <a:cubicBezTo>
                      <a:pt x="215" y="822"/>
                      <a:pt x="215" y="822"/>
                      <a:pt x="215" y="822"/>
                    </a:cubicBezTo>
                    <a:cubicBezTo>
                      <a:pt x="213" y="830"/>
                      <a:pt x="213" y="830"/>
                      <a:pt x="213" y="830"/>
                    </a:cubicBezTo>
                    <a:cubicBezTo>
                      <a:pt x="181" y="933"/>
                      <a:pt x="156" y="1017"/>
                      <a:pt x="154" y="1023"/>
                    </a:cubicBezTo>
                    <a:cubicBezTo>
                      <a:pt x="152" y="1033"/>
                      <a:pt x="152" y="1033"/>
                      <a:pt x="152" y="1033"/>
                    </a:cubicBezTo>
                    <a:cubicBezTo>
                      <a:pt x="0" y="1033"/>
                      <a:pt x="0" y="1033"/>
                      <a:pt x="0" y="1033"/>
                    </a:cubicBezTo>
                    <a:cubicBezTo>
                      <a:pt x="156" y="514"/>
                      <a:pt x="156" y="514"/>
                      <a:pt x="156" y="514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4" y="506"/>
                      <a:pt x="734" y="506"/>
                      <a:pt x="734" y="506"/>
                    </a:cubicBezTo>
                    <a:cubicBezTo>
                      <a:pt x="754" y="509"/>
                      <a:pt x="754" y="509"/>
                      <a:pt x="754" y="509"/>
                    </a:cubicBezTo>
                    <a:cubicBezTo>
                      <a:pt x="775" y="440"/>
                      <a:pt x="775" y="440"/>
                      <a:pt x="775" y="440"/>
                    </a:cubicBezTo>
                    <a:cubicBezTo>
                      <a:pt x="819" y="440"/>
                      <a:pt x="819" y="440"/>
                      <a:pt x="819" y="44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1395" y="0"/>
                      <a:pt x="1395" y="0"/>
                      <a:pt x="1395" y="0"/>
                    </a:cubicBezTo>
                    <a:cubicBezTo>
                      <a:pt x="1395" y="440"/>
                      <a:pt x="1395" y="440"/>
                      <a:pt x="1395" y="440"/>
                    </a:cubicBezTo>
                    <a:cubicBezTo>
                      <a:pt x="1480" y="440"/>
                      <a:pt x="1480" y="440"/>
                      <a:pt x="1480" y="440"/>
                    </a:cubicBezTo>
                    <a:cubicBezTo>
                      <a:pt x="1480" y="0"/>
                      <a:pt x="1480" y="0"/>
                      <a:pt x="1480" y="0"/>
                    </a:cubicBezTo>
                    <a:cubicBezTo>
                      <a:pt x="2056" y="0"/>
                      <a:pt x="2056" y="0"/>
                      <a:pt x="2056" y="0"/>
                    </a:cubicBezTo>
                    <a:cubicBezTo>
                      <a:pt x="2056" y="578"/>
                      <a:pt x="2056" y="578"/>
                      <a:pt x="2056" y="578"/>
                    </a:cubicBezTo>
                    <a:cubicBezTo>
                      <a:pt x="2075" y="553"/>
                      <a:pt x="2075" y="553"/>
                      <a:pt x="2075" y="553"/>
                    </a:cubicBezTo>
                    <a:cubicBezTo>
                      <a:pt x="2094" y="527"/>
                      <a:pt x="2115" y="505"/>
                      <a:pt x="2137" y="488"/>
                    </a:cubicBezTo>
                    <a:cubicBezTo>
                      <a:pt x="2141" y="485"/>
                      <a:pt x="2141" y="485"/>
                      <a:pt x="2141" y="485"/>
                    </a:cubicBezTo>
                    <a:cubicBezTo>
                      <a:pt x="2141" y="0"/>
                      <a:pt x="2141" y="0"/>
                      <a:pt x="2141" y="0"/>
                    </a:cubicBezTo>
                    <a:cubicBezTo>
                      <a:pt x="2717" y="0"/>
                      <a:pt x="2717" y="0"/>
                      <a:pt x="2717" y="0"/>
                    </a:cubicBezTo>
                    <a:cubicBezTo>
                      <a:pt x="2717" y="822"/>
                      <a:pt x="2717" y="822"/>
                      <a:pt x="2717" y="822"/>
                    </a:cubicBezTo>
                    <a:cubicBezTo>
                      <a:pt x="2494" y="822"/>
                      <a:pt x="2494" y="822"/>
                      <a:pt x="2494" y="822"/>
                    </a:cubicBezTo>
                    <a:cubicBezTo>
                      <a:pt x="2439" y="1019"/>
                      <a:pt x="2439" y="1019"/>
                      <a:pt x="2439" y="1019"/>
                    </a:cubicBezTo>
                    <a:cubicBezTo>
                      <a:pt x="2434" y="1021"/>
                      <a:pt x="2434" y="1021"/>
                      <a:pt x="2434" y="1021"/>
                    </a:cubicBezTo>
                    <a:cubicBezTo>
                      <a:pt x="2397" y="1036"/>
                      <a:pt x="2285" y="1047"/>
                      <a:pt x="2214" y="10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  <p:sp>
            <p:nvSpPr>
              <p:cNvPr id="17" name="Freeform 14"/>
              <p:cNvSpPr>
                <a:spLocks noEditPoints="1"/>
              </p:cNvSpPr>
              <p:nvPr userDrawn="1"/>
            </p:nvSpPr>
            <p:spPr bwMode="auto">
              <a:xfrm>
                <a:off x="287338" y="215900"/>
                <a:ext cx="700087" cy="273050"/>
              </a:xfrm>
              <a:custGeom>
                <a:avLst/>
                <a:gdLst/>
                <a:ahLst/>
                <a:cxnLst>
                  <a:cxn ang="0">
                    <a:pos x="2452" y="1042"/>
                  </a:cxn>
                  <a:cxn ang="0">
                    <a:pos x="2018" y="973"/>
                  </a:cxn>
                  <a:cxn ang="0">
                    <a:pos x="1910" y="844"/>
                  </a:cxn>
                  <a:cxn ang="0">
                    <a:pos x="1680" y="1054"/>
                  </a:cxn>
                  <a:cxn ang="0">
                    <a:pos x="1686" y="844"/>
                  </a:cxn>
                  <a:cxn ang="0">
                    <a:pos x="1407" y="1054"/>
                  </a:cxn>
                  <a:cxn ang="0">
                    <a:pos x="1331" y="844"/>
                  </a:cxn>
                  <a:cxn ang="0">
                    <a:pos x="1117" y="1054"/>
                  </a:cxn>
                  <a:cxn ang="0">
                    <a:pos x="822" y="844"/>
                  </a:cxn>
                  <a:cxn ang="0">
                    <a:pos x="758" y="1054"/>
                  </a:cxn>
                  <a:cxn ang="0">
                    <a:pos x="660" y="844"/>
                  </a:cxn>
                  <a:cxn ang="0">
                    <a:pos x="560" y="1054"/>
                  </a:cxn>
                  <a:cxn ang="0">
                    <a:pos x="287" y="844"/>
                  </a:cxn>
                  <a:cxn ang="0">
                    <a:pos x="178" y="1037"/>
                  </a:cxn>
                  <a:cxn ang="0">
                    <a:pos x="0" y="1054"/>
                  </a:cxn>
                  <a:cxn ang="0">
                    <a:pos x="160" y="0"/>
                  </a:cxn>
                  <a:cxn ang="0">
                    <a:pos x="758" y="517"/>
                  </a:cxn>
                  <a:cxn ang="0">
                    <a:pos x="822" y="441"/>
                  </a:cxn>
                  <a:cxn ang="0">
                    <a:pos x="1419" y="0"/>
                  </a:cxn>
                  <a:cxn ang="0">
                    <a:pos x="1483" y="441"/>
                  </a:cxn>
                  <a:cxn ang="0">
                    <a:pos x="2080" y="0"/>
                  </a:cxn>
                  <a:cxn ang="0">
                    <a:pos x="2145" y="491"/>
                  </a:cxn>
                  <a:cxn ang="0">
                    <a:pos x="2742" y="0"/>
                  </a:cxn>
                  <a:cxn ang="0">
                    <a:pos x="2516" y="844"/>
                  </a:cxn>
                  <a:cxn ang="0">
                    <a:pos x="2145" y="844"/>
                  </a:cxn>
                  <a:cxn ang="0">
                    <a:pos x="2253" y="943"/>
                  </a:cxn>
                  <a:cxn ang="0">
                    <a:pos x="2354" y="844"/>
                  </a:cxn>
                  <a:cxn ang="0">
                    <a:pos x="330" y="462"/>
                  </a:cxn>
                  <a:cxn ang="0">
                    <a:pos x="29" y="1033"/>
                  </a:cxn>
                  <a:cxn ang="0">
                    <a:pos x="330" y="462"/>
                  </a:cxn>
                  <a:cxn ang="0">
                    <a:pos x="508" y="462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387" y="1033"/>
                  </a:cxn>
                  <a:cxn ang="0">
                    <a:pos x="383" y="726"/>
                  </a:cxn>
                  <a:cxn ang="0">
                    <a:pos x="1065" y="635"/>
                  </a:cxn>
                  <a:cxn ang="0">
                    <a:pos x="832" y="724"/>
                  </a:cxn>
                  <a:cxn ang="0">
                    <a:pos x="1065" y="635"/>
                  </a:cxn>
                  <a:cxn ang="0">
                    <a:pos x="943" y="462"/>
                  </a:cxn>
                  <a:cxn ang="0">
                    <a:pos x="625" y="1033"/>
                  </a:cxn>
                  <a:cxn ang="0">
                    <a:pos x="810" y="807"/>
                  </a:cxn>
                  <a:cxn ang="0">
                    <a:pos x="1183" y="635"/>
                  </a:cxn>
                  <a:cxn ang="0">
                    <a:pos x="1795" y="462"/>
                  </a:cxn>
                  <a:cxn ang="0">
                    <a:pos x="1506" y="462"/>
                  </a:cxn>
                  <a:cxn ang="0">
                    <a:pos x="1146" y="1033"/>
                  </a:cxn>
                  <a:cxn ang="0">
                    <a:pos x="1397" y="544"/>
                  </a:cxn>
                  <a:cxn ang="0">
                    <a:pos x="1538" y="1033"/>
                  </a:cxn>
                  <a:cxn ang="0">
                    <a:pos x="1708" y="1033"/>
                  </a:cxn>
                  <a:cxn ang="0">
                    <a:pos x="1983" y="462"/>
                  </a:cxn>
                  <a:cxn ang="0">
                    <a:pos x="2015" y="745"/>
                  </a:cxn>
                  <a:cxn ang="0">
                    <a:pos x="2444" y="1022"/>
                  </a:cxn>
                  <a:cxn ang="0">
                    <a:pos x="2283" y="734"/>
                  </a:cxn>
                  <a:cxn ang="0">
                    <a:pos x="2384" y="820"/>
                  </a:cxn>
                  <a:cxn ang="0">
                    <a:pos x="2253" y="965"/>
                  </a:cxn>
                  <a:cxn ang="0">
                    <a:pos x="2343" y="533"/>
                  </a:cxn>
                  <a:cxn ang="0">
                    <a:pos x="2435" y="646"/>
                  </a:cxn>
                  <a:cxn ang="0">
                    <a:pos x="2354" y="450"/>
                  </a:cxn>
                </a:cxnLst>
                <a:rect l="0" t="0" r="r" b="b"/>
                <a:pathLst>
                  <a:path w="2742" h="1069">
                    <a:moveTo>
                      <a:pt x="2462" y="1038"/>
                    </a:moveTo>
                    <a:cubicBezTo>
                      <a:pt x="2452" y="1042"/>
                      <a:pt x="2452" y="1042"/>
                      <a:pt x="2452" y="1042"/>
                    </a:cubicBezTo>
                    <a:cubicBezTo>
                      <a:pt x="2414" y="1057"/>
                      <a:pt x="2300" y="1069"/>
                      <a:pt x="2228" y="1069"/>
                    </a:cubicBezTo>
                    <a:cubicBezTo>
                      <a:pt x="2161" y="1069"/>
                      <a:pt x="2070" y="1043"/>
                      <a:pt x="2018" y="973"/>
                    </a:cubicBezTo>
                    <a:cubicBezTo>
                      <a:pt x="1998" y="946"/>
                      <a:pt x="1979" y="904"/>
                      <a:pt x="1978" y="844"/>
                    </a:cubicBezTo>
                    <a:cubicBezTo>
                      <a:pt x="1910" y="844"/>
                      <a:pt x="1910" y="844"/>
                      <a:pt x="1910" y="844"/>
                    </a:cubicBezTo>
                    <a:cubicBezTo>
                      <a:pt x="1857" y="1054"/>
                      <a:pt x="1857" y="1054"/>
                      <a:pt x="1857" y="1054"/>
                    </a:cubicBezTo>
                    <a:cubicBezTo>
                      <a:pt x="1680" y="1054"/>
                      <a:pt x="1680" y="1054"/>
                      <a:pt x="1680" y="1054"/>
                    </a:cubicBezTo>
                    <a:cubicBezTo>
                      <a:pt x="1742" y="844"/>
                      <a:pt x="1742" y="844"/>
                      <a:pt x="1742" y="844"/>
                    </a:cubicBezTo>
                    <a:cubicBezTo>
                      <a:pt x="1686" y="844"/>
                      <a:pt x="1686" y="844"/>
                      <a:pt x="1686" y="844"/>
                    </a:cubicBezTo>
                    <a:cubicBezTo>
                      <a:pt x="1550" y="1054"/>
                      <a:pt x="1550" y="1054"/>
                      <a:pt x="1550" y="1054"/>
                    </a:cubicBezTo>
                    <a:cubicBezTo>
                      <a:pt x="1407" y="1054"/>
                      <a:pt x="1407" y="1054"/>
                      <a:pt x="1407" y="1054"/>
                    </a:cubicBezTo>
                    <a:cubicBezTo>
                      <a:pt x="1394" y="844"/>
                      <a:pt x="1394" y="844"/>
                      <a:pt x="1394" y="844"/>
                    </a:cubicBezTo>
                    <a:cubicBezTo>
                      <a:pt x="1331" y="844"/>
                      <a:pt x="1331" y="844"/>
                      <a:pt x="1331" y="844"/>
                    </a:cubicBezTo>
                    <a:cubicBezTo>
                      <a:pt x="1269" y="1054"/>
                      <a:pt x="1269" y="1054"/>
                      <a:pt x="1269" y="1054"/>
                    </a:cubicBezTo>
                    <a:cubicBezTo>
                      <a:pt x="1117" y="1054"/>
                      <a:pt x="1117" y="1054"/>
                      <a:pt x="1117" y="1054"/>
                    </a:cubicBezTo>
                    <a:cubicBezTo>
                      <a:pt x="1181" y="844"/>
                      <a:pt x="1181" y="844"/>
                      <a:pt x="1181" y="844"/>
                    </a:cubicBezTo>
                    <a:cubicBezTo>
                      <a:pt x="822" y="844"/>
                      <a:pt x="822" y="844"/>
                      <a:pt x="822" y="844"/>
                    </a:cubicBezTo>
                    <a:cubicBezTo>
                      <a:pt x="822" y="840"/>
                      <a:pt x="822" y="840"/>
                      <a:pt x="822" y="840"/>
                    </a:cubicBezTo>
                    <a:cubicBezTo>
                      <a:pt x="758" y="1054"/>
                      <a:pt x="758" y="1054"/>
                      <a:pt x="758" y="1054"/>
                    </a:cubicBezTo>
                    <a:cubicBezTo>
                      <a:pt x="596" y="1054"/>
                      <a:pt x="596" y="1054"/>
                      <a:pt x="596" y="1054"/>
                    </a:cubicBezTo>
                    <a:cubicBezTo>
                      <a:pt x="660" y="844"/>
                      <a:pt x="660" y="844"/>
                      <a:pt x="660" y="844"/>
                    </a:cubicBezTo>
                    <a:cubicBezTo>
                      <a:pt x="462" y="844"/>
                      <a:pt x="462" y="844"/>
                      <a:pt x="462" y="844"/>
                    </a:cubicBezTo>
                    <a:cubicBezTo>
                      <a:pt x="560" y="1054"/>
                      <a:pt x="560" y="1054"/>
                      <a:pt x="560" y="1054"/>
                    </a:cubicBezTo>
                    <a:cubicBezTo>
                      <a:pt x="373" y="1054"/>
                      <a:pt x="373" y="1054"/>
                      <a:pt x="373" y="1054"/>
                    </a:cubicBezTo>
                    <a:cubicBezTo>
                      <a:pt x="287" y="844"/>
                      <a:pt x="287" y="844"/>
                      <a:pt x="287" y="844"/>
                    </a:cubicBezTo>
                    <a:cubicBezTo>
                      <a:pt x="237" y="844"/>
                      <a:pt x="237" y="844"/>
                      <a:pt x="237" y="844"/>
                    </a:cubicBezTo>
                    <a:cubicBezTo>
                      <a:pt x="205" y="947"/>
                      <a:pt x="180" y="1031"/>
                      <a:pt x="178" y="1037"/>
                    </a:cubicBezTo>
                    <a:cubicBezTo>
                      <a:pt x="175" y="1054"/>
                      <a:pt x="175" y="1054"/>
                      <a:pt x="175" y="1054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160" y="523"/>
                      <a:pt x="160" y="523"/>
                      <a:pt x="160" y="523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58" y="517"/>
                      <a:pt x="758" y="517"/>
                      <a:pt x="758" y="517"/>
                    </a:cubicBezTo>
                    <a:cubicBezTo>
                      <a:pt x="781" y="441"/>
                      <a:pt x="781" y="441"/>
                      <a:pt x="781" y="441"/>
                    </a:cubicBezTo>
                    <a:cubicBezTo>
                      <a:pt x="822" y="441"/>
                      <a:pt x="822" y="441"/>
                      <a:pt x="822" y="441"/>
                    </a:cubicBezTo>
                    <a:cubicBezTo>
                      <a:pt x="822" y="0"/>
                      <a:pt x="822" y="0"/>
                      <a:pt x="822" y="0"/>
                    </a:cubicBezTo>
                    <a:cubicBezTo>
                      <a:pt x="1419" y="0"/>
                      <a:pt x="1419" y="0"/>
                      <a:pt x="1419" y="0"/>
                    </a:cubicBezTo>
                    <a:cubicBezTo>
                      <a:pt x="1419" y="441"/>
                      <a:pt x="1419" y="441"/>
                      <a:pt x="1419" y="441"/>
                    </a:cubicBezTo>
                    <a:cubicBezTo>
                      <a:pt x="1483" y="441"/>
                      <a:pt x="1483" y="441"/>
                      <a:pt x="1483" y="441"/>
                    </a:cubicBezTo>
                    <a:cubicBezTo>
                      <a:pt x="1483" y="0"/>
                      <a:pt x="1483" y="0"/>
                      <a:pt x="1483" y="0"/>
                    </a:cubicBezTo>
                    <a:cubicBezTo>
                      <a:pt x="2080" y="0"/>
                      <a:pt x="2080" y="0"/>
                      <a:pt x="2080" y="0"/>
                    </a:cubicBezTo>
                    <a:cubicBezTo>
                      <a:pt x="2080" y="557"/>
                      <a:pt x="2080" y="557"/>
                      <a:pt x="2080" y="557"/>
                    </a:cubicBezTo>
                    <a:cubicBezTo>
                      <a:pt x="2101" y="530"/>
                      <a:pt x="2122" y="508"/>
                      <a:pt x="2145" y="491"/>
                    </a:cubicBezTo>
                    <a:cubicBezTo>
                      <a:pt x="2145" y="0"/>
                      <a:pt x="2145" y="0"/>
                      <a:pt x="2145" y="0"/>
                    </a:cubicBezTo>
                    <a:cubicBezTo>
                      <a:pt x="2742" y="0"/>
                      <a:pt x="2742" y="0"/>
                      <a:pt x="2742" y="0"/>
                    </a:cubicBezTo>
                    <a:cubicBezTo>
                      <a:pt x="2742" y="844"/>
                      <a:pt x="2742" y="844"/>
                      <a:pt x="2742" y="844"/>
                    </a:cubicBezTo>
                    <a:cubicBezTo>
                      <a:pt x="2516" y="844"/>
                      <a:pt x="2516" y="844"/>
                      <a:pt x="2516" y="844"/>
                    </a:cubicBezTo>
                    <a:lnTo>
                      <a:pt x="2462" y="1038"/>
                    </a:lnTo>
                    <a:close/>
                    <a:moveTo>
                      <a:pt x="2145" y="844"/>
                    </a:moveTo>
                    <a:cubicBezTo>
                      <a:pt x="2146" y="871"/>
                      <a:pt x="2151" y="894"/>
                      <a:pt x="2163" y="909"/>
                    </a:cubicBezTo>
                    <a:cubicBezTo>
                      <a:pt x="2180" y="932"/>
                      <a:pt x="2210" y="943"/>
                      <a:pt x="2253" y="943"/>
                    </a:cubicBezTo>
                    <a:cubicBezTo>
                      <a:pt x="2301" y="943"/>
                      <a:pt x="2319" y="938"/>
                      <a:pt x="2324" y="936"/>
                    </a:cubicBezTo>
                    <a:cubicBezTo>
                      <a:pt x="2354" y="844"/>
                      <a:pt x="2354" y="844"/>
                      <a:pt x="2354" y="844"/>
                    </a:cubicBezTo>
                    <a:lnTo>
                      <a:pt x="2145" y="844"/>
                    </a:lnTo>
                    <a:close/>
                    <a:moveTo>
                      <a:pt x="330" y="462"/>
                    </a:moveTo>
                    <a:cubicBezTo>
                      <a:pt x="200" y="462"/>
                      <a:pt x="200" y="462"/>
                      <a:pt x="200" y="462"/>
                    </a:cubicBezTo>
                    <a:cubicBezTo>
                      <a:pt x="29" y="1033"/>
                      <a:pt x="29" y="1033"/>
                      <a:pt x="29" y="1033"/>
                    </a:cubicBezTo>
                    <a:cubicBezTo>
                      <a:pt x="157" y="1033"/>
                      <a:pt x="157" y="1033"/>
                      <a:pt x="157" y="1033"/>
                    </a:cubicBezTo>
                    <a:cubicBezTo>
                      <a:pt x="160" y="1021"/>
                      <a:pt x="330" y="462"/>
                      <a:pt x="330" y="462"/>
                    </a:cubicBezTo>
                    <a:moveTo>
                      <a:pt x="665" y="462"/>
                    </a:moveTo>
                    <a:cubicBezTo>
                      <a:pt x="508" y="462"/>
                      <a:pt x="508" y="462"/>
                      <a:pt x="508" y="462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387" y="1033"/>
                      <a:pt x="387" y="1033"/>
                      <a:pt x="387" y="1033"/>
                    </a:cubicBezTo>
                    <a:cubicBezTo>
                      <a:pt x="526" y="1033"/>
                      <a:pt x="526" y="1033"/>
                      <a:pt x="526" y="1033"/>
                    </a:cubicBezTo>
                    <a:cubicBezTo>
                      <a:pt x="383" y="726"/>
                      <a:pt x="383" y="726"/>
                      <a:pt x="383" y="726"/>
                    </a:cubicBezTo>
                    <a:lnTo>
                      <a:pt x="665" y="462"/>
                    </a:lnTo>
                    <a:close/>
                    <a:moveTo>
                      <a:pt x="1065" y="635"/>
                    </a:moveTo>
                    <a:cubicBezTo>
                      <a:pt x="1046" y="693"/>
                      <a:pt x="1020" y="722"/>
                      <a:pt x="934" y="724"/>
                    </a:cubicBezTo>
                    <a:cubicBezTo>
                      <a:pt x="905" y="724"/>
                      <a:pt x="874" y="724"/>
                      <a:pt x="832" y="724"/>
                    </a:cubicBezTo>
                    <a:cubicBezTo>
                      <a:pt x="884" y="544"/>
                      <a:pt x="884" y="544"/>
                      <a:pt x="884" y="544"/>
                    </a:cubicBezTo>
                    <a:cubicBezTo>
                      <a:pt x="1013" y="544"/>
                      <a:pt x="1099" y="534"/>
                      <a:pt x="1065" y="635"/>
                    </a:cubicBezTo>
                    <a:moveTo>
                      <a:pt x="1183" y="635"/>
                    </a:moveTo>
                    <a:cubicBezTo>
                      <a:pt x="1216" y="459"/>
                      <a:pt x="1074" y="461"/>
                      <a:pt x="943" y="462"/>
                    </a:cubicBezTo>
                    <a:cubicBezTo>
                      <a:pt x="797" y="462"/>
                      <a:pt x="797" y="462"/>
                      <a:pt x="797" y="462"/>
                    </a:cubicBezTo>
                    <a:cubicBezTo>
                      <a:pt x="625" y="1033"/>
                      <a:pt x="625" y="1033"/>
                      <a:pt x="625" y="1033"/>
                    </a:cubicBezTo>
                    <a:cubicBezTo>
                      <a:pt x="742" y="1033"/>
                      <a:pt x="742" y="1033"/>
                      <a:pt x="742" y="1033"/>
                    </a:cubicBezTo>
                    <a:cubicBezTo>
                      <a:pt x="810" y="807"/>
                      <a:pt x="810" y="807"/>
                      <a:pt x="810" y="807"/>
                    </a:cubicBezTo>
                    <a:cubicBezTo>
                      <a:pt x="904" y="807"/>
                      <a:pt x="904" y="807"/>
                      <a:pt x="904" y="807"/>
                    </a:cubicBezTo>
                    <a:cubicBezTo>
                      <a:pt x="1086" y="808"/>
                      <a:pt x="1166" y="727"/>
                      <a:pt x="1183" y="635"/>
                    </a:cubicBezTo>
                    <a:moveTo>
                      <a:pt x="1983" y="462"/>
                    </a:moveTo>
                    <a:cubicBezTo>
                      <a:pt x="1795" y="462"/>
                      <a:pt x="1795" y="462"/>
                      <a:pt x="1795" y="462"/>
                    </a:cubicBezTo>
                    <a:cubicBezTo>
                      <a:pt x="1567" y="778"/>
                      <a:pt x="1512" y="956"/>
                      <a:pt x="1512" y="956"/>
                    </a:cubicBezTo>
                    <a:cubicBezTo>
                      <a:pt x="1534" y="755"/>
                      <a:pt x="1506" y="462"/>
                      <a:pt x="1506" y="462"/>
                    </a:cubicBezTo>
                    <a:cubicBezTo>
                      <a:pt x="1320" y="462"/>
                      <a:pt x="1320" y="462"/>
                      <a:pt x="1320" y="462"/>
                    </a:cubicBezTo>
                    <a:cubicBezTo>
                      <a:pt x="1146" y="1033"/>
                      <a:pt x="1146" y="1033"/>
                      <a:pt x="1146" y="1033"/>
                    </a:cubicBezTo>
                    <a:cubicBezTo>
                      <a:pt x="1253" y="1033"/>
                      <a:pt x="1253" y="1033"/>
                      <a:pt x="1253" y="1033"/>
                    </a:cubicBezTo>
                    <a:cubicBezTo>
                      <a:pt x="1397" y="544"/>
                      <a:pt x="1397" y="544"/>
                      <a:pt x="1397" y="544"/>
                    </a:cubicBezTo>
                    <a:cubicBezTo>
                      <a:pt x="1427" y="1033"/>
                      <a:pt x="1427" y="1033"/>
                      <a:pt x="1427" y="1033"/>
                    </a:cubicBezTo>
                    <a:cubicBezTo>
                      <a:pt x="1538" y="1033"/>
                      <a:pt x="1538" y="1033"/>
                      <a:pt x="1538" y="1033"/>
                    </a:cubicBezTo>
                    <a:cubicBezTo>
                      <a:pt x="1854" y="544"/>
                      <a:pt x="1854" y="544"/>
                      <a:pt x="1854" y="544"/>
                    </a:cubicBezTo>
                    <a:cubicBezTo>
                      <a:pt x="1708" y="1033"/>
                      <a:pt x="1708" y="1033"/>
                      <a:pt x="1708" y="1033"/>
                    </a:cubicBezTo>
                    <a:cubicBezTo>
                      <a:pt x="1841" y="1033"/>
                      <a:pt x="1841" y="1033"/>
                      <a:pt x="1841" y="1033"/>
                    </a:cubicBezTo>
                    <a:lnTo>
                      <a:pt x="1983" y="462"/>
                    </a:lnTo>
                    <a:close/>
                    <a:moveTo>
                      <a:pt x="2354" y="450"/>
                    </a:moveTo>
                    <a:cubicBezTo>
                      <a:pt x="2239" y="450"/>
                      <a:pt x="2097" y="476"/>
                      <a:pt x="2015" y="745"/>
                    </a:cubicBezTo>
                    <a:cubicBezTo>
                      <a:pt x="1947" y="971"/>
                      <a:pt x="2113" y="1047"/>
                      <a:pt x="2228" y="1047"/>
                    </a:cubicBezTo>
                    <a:cubicBezTo>
                      <a:pt x="2304" y="1047"/>
                      <a:pt x="2412" y="1035"/>
                      <a:pt x="2444" y="1022"/>
                    </a:cubicBezTo>
                    <a:cubicBezTo>
                      <a:pt x="2525" y="734"/>
                      <a:pt x="2525" y="734"/>
                      <a:pt x="2525" y="734"/>
                    </a:cubicBezTo>
                    <a:cubicBezTo>
                      <a:pt x="2283" y="734"/>
                      <a:pt x="2283" y="734"/>
                      <a:pt x="2283" y="734"/>
                    </a:cubicBezTo>
                    <a:cubicBezTo>
                      <a:pt x="2256" y="820"/>
                      <a:pt x="2256" y="820"/>
                      <a:pt x="2256" y="820"/>
                    </a:cubicBezTo>
                    <a:cubicBezTo>
                      <a:pt x="2384" y="820"/>
                      <a:pt x="2384" y="820"/>
                      <a:pt x="2384" y="820"/>
                    </a:cubicBezTo>
                    <a:cubicBezTo>
                      <a:pt x="2344" y="945"/>
                      <a:pt x="2344" y="945"/>
                      <a:pt x="2344" y="945"/>
                    </a:cubicBezTo>
                    <a:cubicBezTo>
                      <a:pt x="2344" y="945"/>
                      <a:pt x="2349" y="965"/>
                      <a:pt x="2253" y="965"/>
                    </a:cubicBezTo>
                    <a:cubicBezTo>
                      <a:pt x="2132" y="965"/>
                      <a:pt x="2099" y="881"/>
                      <a:pt x="2138" y="742"/>
                    </a:cubicBezTo>
                    <a:cubicBezTo>
                      <a:pt x="2175" y="613"/>
                      <a:pt x="2234" y="527"/>
                      <a:pt x="2343" y="533"/>
                    </a:cubicBezTo>
                    <a:cubicBezTo>
                      <a:pt x="2417" y="536"/>
                      <a:pt x="2459" y="563"/>
                      <a:pt x="2438" y="631"/>
                    </a:cubicBezTo>
                    <a:cubicBezTo>
                      <a:pt x="2437" y="636"/>
                      <a:pt x="2436" y="642"/>
                      <a:pt x="2435" y="646"/>
                    </a:cubicBezTo>
                    <a:cubicBezTo>
                      <a:pt x="2552" y="646"/>
                      <a:pt x="2552" y="646"/>
                      <a:pt x="2552" y="646"/>
                    </a:cubicBezTo>
                    <a:cubicBezTo>
                      <a:pt x="2582" y="559"/>
                      <a:pt x="2522" y="450"/>
                      <a:pt x="2354" y="450"/>
                    </a:cubicBezTo>
                  </a:path>
                </a:pathLst>
              </a:custGeom>
              <a:solidFill>
                <a:srgbClr val="00338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7333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35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11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72480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23867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430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3050" y="1268413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73050" y="3789363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8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73050" y="1268413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73050" y="3789363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568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88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1" y="0"/>
            <a:ext cx="9906001" cy="6858000"/>
            <a:chOff x="0" y="0"/>
            <a:chExt cx="9144001" cy="6858000"/>
          </a:xfrm>
        </p:grpSpPr>
        <p:sp>
          <p:nvSpPr>
            <p:cNvPr id="21" name="Freeform 6"/>
            <p:cNvSpPr>
              <a:spLocks/>
            </p:cNvSpPr>
            <p:nvPr userDrawn="1"/>
          </p:nvSpPr>
          <p:spPr bwMode="gray">
            <a:xfrm>
              <a:off x="0" y="0"/>
              <a:ext cx="5219700" cy="3214688"/>
            </a:xfrm>
            <a:custGeom>
              <a:avLst/>
              <a:gdLst/>
              <a:ahLst/>
              <a:cxnLst>
                <a:cxn ang="0">
                  <a:pos x="3288" y="0"/>
                </a:cxn>
                <a:cxn ang="0">
                  <a:pos x="0" y="0"/>
                </a:cxn>
                <a:cxn ang="0">
                  <a:pos x="0" y="2025"/>
                </a:cxn>
                <a:cxn ang="0">
                  <a:pos x="2689" y="2025"/>
                </a:cxn>
                <a:cxn ang="0">
                  <a:pos x="3288" y="0"/>
                </a:cxn>
              </a:cxnLst>
              <a:rect l="0" t="0" r="r" b="b"/>
              <a:pathLst>
                <a:path w="3288" h="2025">
                  <a:moveTo>
                    <a:pt x="3288" y="0"/>
                  </a:moveTo>
                  <a:lnTo>
                    <a:pt x="0" y="0"/>
                  </a:lnTo>
                  <a:lnTo>
                    <a:pt x="0" y="2025"/>
                  </a:lnTo>
                  <a:lnTo>
                    <a:pt x="2689" y="2025"/>
                  </a:lnTo>
                  <a:lnTo>
                    <a:pt x="328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gray">
            <a:xfrm>
              <a:off x="2170113" y="1774825"/>
              <a:ext cx="6973888" cy="5083175"/>
            </a:xfrm>
            <a:custGeom>
              <a:avLst/>
              <a:gdLst/>
              <a:ahLst/>
              <a:cxnLst>
                <a:cxn ang="0">
                  <a:pos x="4393" y="0"/>
                </a:cxn>
                <a:cxn ang="0">
                  <a:pos x="948" y="0"/>
                </a:cxn>
                <a:cxn ang="0">
                  <a:pos x="0" y="3202"/>
                </a:cxn>
                <a:cxn ang="0">
                  <a:pos x="4393" y="3202"/>
                </a:cxn>
                <a:cxn ang="0">
                  <a:pos x="4393" y="0"/>
                </a:cxn>
              </a:cxnLst>
              <a:rect l="0" t="0" r="r" b="b"/>
              <a:pathLst>
                <a:path w="4393" h="3202">
                  <a:moveTo>
                    <a:pt x="4393" y="0"/>
                  </a:moveTo>
                  <a:lnTo>
                    <a:pt x="948" y="0"/>
                  </a:lnTo>
                  <a:lnTo>
                    <a:pt x="0" y="3202"/>
                  </a:lnTo>
                  <a:lnTo>
                    <a:pt x="4393" y="3202"/>
                  </a:lnTo>
                  <a:lnTo>
                    <a:pt x="43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gray">
            <a:xfrm>
              <a:off x="3249613" y="1774825"/>
              <a:ext cx="1444625" cy="1439863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642" y="907"/>
                </a:cxn>
                <a:cxn ang="0">
                  <a:pos x="910" y="0"/>
                </a:cxn>
                <a:cxn ang="0">
                  <a:pos x="268" y="0"/>
                </a:cxn>
                <a:cxn ang="0">
                  <a:pos x="0" y="907"/>
                </a:cxn>
              </a:cxnLst>
              <a:rect l="0" t="0" r="r" b="b"/>
              <a:pathLst>
                <a:path w="910" h="907">
                  <a:moveTo>
                    <a:pt x="0" y="907"/>
                  </a:moveTo>
                  <a:lnTo>
                    <a:pt x="642" y="907"/>
                  </a:lnTo>
                  <a:lnTo>
                    <a:pt x="910" y="0"/>
                  </a:lnTo>
                  <a:lnTo>
                    <a:pt x="268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5265034" y="2492896"/>
            <a:ext cx="4212469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5265034" y="5013176"/>
            <a:ext cx="4212469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4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2480" y="1268413"/>
            <a:ext cx="9359900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40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6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56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2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49538" y="126841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49" y="1268413"/>
            <a:ext cx="22320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24438" y="126841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400925" y="126841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49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49538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24438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400924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309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180890" y="126841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49" y="1268413"/>
            <a:ext cx="172762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88730" y="126841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120" y="126841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905327" y="126841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18089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08873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99657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90441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456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0"/>
          <p:cNvSpPr>
            <a:spLocks noChangeArrowheads="1"/>
          </p:cNvSpPr>
          <p:nvPr/>
        </p:nvSpPr>
        <p:spPr bwMode="gray">
          <a:xfrm rot="19080000" flipH="1">
            <a:off x="5138932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gray">
          <a:xfrm rot="2520000" flipH="1">
            <a:off x="5138932" y="4564595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gray">
          <a:xfrm rot="2520000">
            <a:off x="3143914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gray">
          <a:xfrm rot="19080000">
            <a:off x="3143914" y="4564595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354813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73050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0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3009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033009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0" y="126841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3009" y="126841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0" y="3787776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009" y="3787776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3150049" y="2497139"/>
            <a:ext cx="3617443" cy="2448457"/>
            <a:chOff x="2902075" y="2497138"/>
            <a:chExt cx="3339178" cy="2448457"/>
          </a:xfrm>
        </p:grpSpPr>
        <p:sp>
          <p:nvSpPr>
            <p:cNvPr id="17" name="AutoShape 20"/>
            <p:cNvSpPr>
              <a:spLocks noChangeArrowheads="1"/>
            </p:cNvSpPr>
            <p:nvPr userDrawn="1"/>
          </p:nvSpPr>
          <p:spPr bwMode="gray">
            <a:xfrm rot="19080000" flipH="1">
              <a:off x="4743630" y="2497138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endParaRPr lang="en-CA" sz="1950" dirty="0"/>
            </a:p>
          </p:txBody>
        </p:sp>
        <p:sp>
          <p:nvSpPr>
            <p:cNvPr id="18" name="AutoShape 17"/>
            <p:cNvSpPr>
              <a:spLocks noChangeArrowheads="1"/>
            </p:cNvSpPr>
            <p:nvPr userDrawn="1"/>
          </p:nvSpPr>
          <p:spPr bwMode="gray">
            <a:xfrm rot="2520000" flipH="1">
              <a:off x="4743630" y="4564595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pPr marL="0" algn="l" defTabSz="990570" rtl="0" eaLnBrk="1" latinLnBrk="0" hangingPunct="1"/>
              <a:endParaRPr lang="en-CA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AutoShape 20"/>
            <p:cNvSpPr>
              <a:spLocks noChangeArrowheads="1"/>
            </p:cNvSpPr>
            <p:nvPr userDrawn="1"/>
          </p:nvSpPr>
          <p:spPr bwMode="gray">
            <a:xfrm rot="2520000">
              <a:off x="2902075" y="2497138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endParaRPr lang="en-CA" sz="1950" dirty="0"/>
            </a:p>
          </p:txBody>
        </p:sp>
        <p:sp>
          <p:nvSpPr>
            <p:cNvPr id="20" name="AutoShape 17"/>
            <p:cNvSpPr>
              <a:spLocks noChangeArrowheads="1"/>
            </p:cNvSpPr>
            <p:nvPr userDrawn="1"/>
          </p:nvSpPr>
          <p:spPr bwMode="gray">
            <a:xfrm rot="19080000">
              <a:off x="2902075" y="4564595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pPr marL="0" algn="l" defTabSz="990570" rtl="0" eaLnBrk="1" latinLnBrk="0" hangingPunct="1"/>
              <a:endParaRPr lang="en-CA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366571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861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73049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24437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49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24437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49" y="1270000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24438" y="1270000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49" y="3789363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24438" y="3789363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083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476311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682813" y="3789363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681192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73050" y="1270000"/>
            <a:ext cx="295013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73050" y="3789363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477931" y="3789363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49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/>
          </p:cNvSpPr>
          <p:nvPr/>
        </p:nvSpPr>
        <p:spPr bwMode="auto">
          <a:xfrm>
            <a:off x="0" y="1"/>
            <a:ext cx="6867770" cy="6858000"/>
          </a:xfrm>
          <a:custGeom>
            <a:avLst/>
            <a:gdLst/>
            <a:ahLst/>
            <a:cxnLst>
              <a:cxn ang="0">
                <a:pos x="0" y="4914"/>
              </a:cxn>
              <a:cxn ang="0">
                <a:pos x="3464" y="4914"/>
              </a:cxn>
              <a:cxn ang="0">
                <a:pos x="4921" y="0"/>
              </a:cxn>
              <a:cxn ang="0">
                <a:pos x="0" y="0"/>
              </a:cxn>
              <a:cxn ang="0">
                <a:pos x="0" y="4914"/>
              </a:cxn>
            </a:cxnLst>
            <a:rect l="0" t="0" r="r" b="b"/>
            <a:pathLst>
              <a:path w="4921" h="4914">
                <a:moveTo>
                  <a:pt x="0" y="4914"/>
                </a:moveTo>
                <a:lnTo>
                  <a:pt x="3464" y="4914"/>
                </a:lnTo>
                <a:lnTo>
                  <a:pt x="4921" y="0"/>
                </a:lnTo>
                <a:lnTo>
                  <a:pt x="0" y="0"/>
                </a:lnTo>
                <a:lnTo>
                  <a:pt x="0" y="4914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44488" y="1268760"/>
            <a:ext cx="5544616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356993"/>
            <a:ext cx="5184576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gray">
          <a:xfrm>
            <a:off x="-3899" y="1"/>
            <a:ext cx="6822414" cy="685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0"/>
              </a:cxn>
              <a:cxn ang="0">
                <a:pos x="2688" y="4320"/>
              </a:cxn>
              <a:cxn ang="0">
                <a:pos x="3967" y="0"/>
              </a:cxn>
              <a:cxn ang="0">
                <a:pos x="0" y="0"/>
              </a:cxn>
            </a:cxnLst>
            <a:rect l="0" t="0" r="r" b="b"/>
            <a:pathLst>
              <a:path w="3967" h="4320">
                <a:moveTo>
                  <a:pt x="0" y="0"/>
                </a:moveTo>
                <a:lnTo>
                  <a:pt x="0" y="4320"/>
                </a:lnTo>
                <a:lnTo>
                  <a:pt x="2688" y="4320"/>
                </a:lnTo>
                <a:lnTo>
                  <a:pt x="396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5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91475" y="6381328"/>
            <a:ext cx="2189294" cy="21602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33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0837" y="6381328"/>
            <a:ext cx="2154900" cy="21602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33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76735" y="514250"/>
            <a:ext cx="1368153" cy="504056"/>
          </a:xfrm>
        </p:spPr>
        <p:txBody>
          <a:bodyPr>
            <a:noAutofit/>
          </a:bodyPr>
          <a:lstStyle>
            <a:lvl1pPr marL="288916" indent="-288916">
              <a:lnSpc>
                <a:spcPct val="100000"/>
              </a:lnSpc>
              <a:spcBef>
                <a:spcPts val="0"/>
              </a:spcBef>
              <a:defRPr sz="758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Tel	[…]</a:t>
            </a:r>
          </a:p>
          <a:p>
            <a:pPr lvl="0"/>
            <a:r>
              <a:rPr lang="en-US" dirty="0" smtClean="0"/>
              <a:t>Fax	[…]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208584" y="514250"/>
            <a:ext cx="1368153" cy="5040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50837" y="1268412"/>
            <a:ext cx="4529932" cy="48974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30391" y="1268412"/>
            <a:ext cx="4524771" cy="4897438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364"/>
              </a:spcBef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64"/>
              </a:spcBef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64"/>
              </a:spcBef>
              <a:buClrTx/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64"/>
              </a:spcBef>
              <a:buClrTx/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64"/>
              </a:spcBef>
              <a:buClrTx/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64"/>
              </a:spcBef>
              <a:buClrTx/>
              <a:defRPr sz="758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64"/>
              </a:spcBef>
              <a:buClrTx/>
              <a:defRPr sz="758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64"/>
              </a:spcBef>
              <a:buClrTx/>
              <a:defRPr sz="758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64"/>
              </a:spcBef>
              <a:buClrTx/>
              <a:defRPr sz="758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0898" y="0"/>
            <a:ext cx="971161" cy="700088"/>
            <a:chOff x="176213" y="0"/>
            <a:chExt cx="963612" cy="700088"/>
          </a:xfrm>
        </p:grpSpPr>
        <p:sp>
          <p:nvSpPr>
            <p:cNvPr id="32" name="Freeform 13"/>
            <p:cNvSpPr>
              <a:spLocks noEditPoints="1"/>
            </p:cNvSpPr>
            <p:nvPr userDrawn="1"/>
          </p:nvSpPr>
          <p:spPr bwMode="auto">
            <a:xfrm>
              <a:off x="176213" y="0"/>
              <a:ext cx="963612" cy="700088"/>
            </a:xfrm>
            <a:custGeom>
              <a:avLst/>
              <a:gdLst/>
              <a:ahLst/>
              <a:cxnLst>
                <a:cxn ang="0">
                  <a:pos x="96" y="13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36"/>
                </a:cxn>
                <a:cxn ang="0">
                  <a:pos x="607" y="0"/>
                </a:cxn>
                <a:cxn ang="0">
                  <a:pos x="511" y="0"/>
                </a:cxn>
                <a:cxn ang="0">
                  <a:pos x="511" y="136"/>
                </a:cxn>
                <a:cxn ang="0">
                  <a:pos x="607" y="136"/>
                </a:cxn>
                <a:cxn ang="0">
                  <a:pos x="607" y="0"/>
                </a:cxn>
                <a:cxn ang="0">
                  <a:pos x="96" y="441"/>
                </a:cxn>
                <a:cxn ang="0">
                  <a:pos x="0" y="441"/>
                </a:cxn>
                <a:cxn ang="0">
                  <a:pos x="0" y="305"/>
                </a:cxn>
                <a:cxn ang="0">
                  <a:pos x="96" y="305"/>
                </a:cxn>
                <a:cxn ang="0">
                  <a:pos x="96" y="441"/>
                </a:cxn>
                <a:cxn ang="0">
                  <a:pos x="607" y="305"/>
                </a:cxn>
                <a:cxn ang="0">
                  <a:pos x="511" y="305"/>
                </a:cxn>
                <a:cxn ang="0">
                  <a:pos x="511" y="441"/>
                </a:cxn>
                <a:cxn ang="0">
                  <a:pos x="607" y="441"/>
                </a:cxn>
                <a:cxn ang="0">
                  <a:pos x="607" y="305"/>
                </a:cxn>
              </a:cxnLst>
              <a:rect l="0" t="0" r="r" b="b"/>
              <a:pathLst>
                <a:path w="607" h="441">
                  <a:moveTo>
                    <a:pt x="96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36"/>
                  </a:lnTo>
                  <a:close/>
                  <a:moveTo>
                    <a:pt x="607" y="0"/>
                  </a:moveTo>
                  <a:lnTo>
                    <a:pt x="511" y="0"/>
                  </a:lnTo>
                  <a:lnTo>
                    <a:pt x="511" y="136"/>
                  </a:lnTo>
                  <a:lnTo>
                    <a:pt x="607" y="136"/>
                  </a:lnTo>
                  <a:lnTo>
                    <a:pt x="607" y="0"/>
                  </a:lnTo>
                  <a:close/>
                  <a:moveTo>
                    <a:pt x="96" y="441"/>
                  </a:moveTo>
                  <a:lnTo>
                    <a:pt x="0" y="441"/>
                  </a:lnTo>
                  <a:lnTo>
                    <a:pt x="0" y="305"/>
                  </a:lnTo>
                  <a:lnTo>
                    <a:pt x="96" y="305"/>
                  </a:lnTo>
                  <a:lnTo>
                    <a:pt x="96" y="441"/>
                  </a:lnTo>
                  <a:close/>
                  <a:moveTo>
                    <a:pt x="607" y="305"/>
                  </a:moveTo>
                  <a:lnTo>
                    <a:pt x="511" y="305"/>
                  </a:lnTo>
                  <a:lnTo>
                    <a:pt x="511" y="441"/>
                  </a:lnTo>
                  <a:lnTo>
                    <a:pt x="607" y="441"/>
                  </a:lnTo>
                  <a:lnTo>
                    <a:pt x="607" y="3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grpSp>
          <p:nvGrpSpPr>
            <p:cNvPr id="33" name="Group 24"/>
            <p:cNvGrpSpPr/>
            <p:nvPr userDrawn="1"/>
          </p:nvGrpSpPr>
          <p:grpSpPr>
            <a:xfrm>
              <a:off x="287338" y="215900"/>
              <a:ext cx="700087" cy="273050"/>
              <a:chOff x="287338" y="215900"/>
              <a:chExt cx="700087" cy="273050"/>
            </a:xfrm>
          </p:grpSpPr>
          <p:sp>
            <p:nvSpPr>
              <p:cNvPr id="34" name="Freeform 12"/>
              <p:cNvSpPr>
                <a:spLocks/>
              </p:cNvSpPr>
              <p:nvPr userDrawn="1"/>
            </p:nvSpPr>
            <p:spPr bwMode="auto">
              <a:xfrm>
                <a:off x="292100" y="219075"/>
                <a:ext cx="692150" cy="266700"/>
              </a:xfrm>
              <a:custGeom>
                <a:avLst/>
                <a:gdLst/>
                <a:ahLst/>
                <a:cxnLst>
                  <a:cxn ang="0">
                    <a:pos x="2214" y="1047"/>
                  </a:cxn>
                  <a:cxn ang="0">
                    <a:pos x="2013" y="956"/>
                  </a:cxn>
                  <a:cxn ang="0">
                    <a:pos x="1975" y="833"/>
                  </a:cxn>
                  <a:cxn ang="0">
                    <a:pos x="1975" y="822"/>
                  </a:cxn>
                  <a:cxn ang="0">
                    <a:pos x="1888" y="822"/>
                  </a:cxn>
                  <a:cxn ang="0">
                    <a:pos x="1835" y="1032"/>
                  </a:cxn>
                  <a:cxn ang="0">
                    <a:pos x="1680" y="1032"/>
                  </a:cxn>
                  <a:cxn ang="0">
                    <a:pos x="1742" y="822"/>
                  </a:cxn>
                  <a:cxn ang="0">
                    <a:pos x="1666" y="822"/>
                  </a:cxn>
                  <a:cxn ang="0">
                    <a:pos x="1530" y="1032"/>
                  </a:cxn>
                  <a:cxn ang="0">
                    <a:pos x="1403" y="1032"/>
                  </a:cxn>
                  <a:cxn ang="0">
                    <a:pos x="1390" y="822"/>
                  </a:cxn>
                  <a:cxn ang="0">
                    <a:pos x="1309" y="822"/>
                  </a:cxn>
                  <a:cxn ang="0">
                    <a:pos x="1247" y="1032"/>
                  </a:cxn>
                  <a:cxn ang="0">
                    <a:pos x="1117" y="1032"/>
                  </a:cxn>
                  <a:cxn ang="0">
                    <a:pos x="1181" y="822"/>
                  </a:cxn>
                  <a:cxn ang="0">
                    <a:pos x="808" y="822"/>
                  </a:cxn>
                  <a:cxn ang="0">
                    <a:pos x="815" y="829"/>
                  </a:cxn>
                  <a:cxn ang="0">
                    <a:pos x="798" y="826"/>
                  </a:cxn>
                  <a:cxn ang="0">
                    <a:pos x="737" y="1033"/>
                  </a:cxn>
                  <a:cxn ang="0">
                    <a:pos x="596" y="1033"/>
                  </a:cxn>
                  <a:cxn ang="0">
                    <a:pos x="660" y="822"/>
                  </a:cxn>
                  <a:cxn ang="0">
                    <a:pos x="431" y="822"/>
                  </a:cxn>
                  <a:cxn ang="0">
                    <a:pos x="530" y="1033"/>
                  </a:cxn>
                  <a:cxn ang="0">
                    <a:pos x="366" y="1033"/>
                  </a:cxn>
                  <a:cxn ang="0">
                    <a:pos x="281" y="822"/>
                  </a:cxn>
                  <a:cxn ang="0">
                    <a:pos x="215" y="822"/>
                  </a:cxn>
                  <a:cxn ang="0">
                    <a:pos x="213" y="830"/>
                  </a:cxn>
                  <a:cxn ang="0">
                    <a:pos x="154" y="1023"/>
                  </a:cxn>
                  <a:cxn ang="0">
                    <a:pos x="152" y="1033"/>
                  </a:cxn>
                  <a:cxn ang="0">
                    <a:pos x="0" y="1033"/>
                  </a:cxn>
                  <a:cxn ang="0">
                    <a:pos x="156" y="514"/>
                  </a:cxn>
                  <a:cxn ang="0">
                    <a:pos x="156" y="0"/>
                  </a:cxn>
                  <a:cxn ang="0">
                    <a:pos x="734" y="0"/>
                  </a:cxn>
                  <a:cxn ang="0">
                    <a:pos x="734" y="506"/>
                  </a:cxn>
                  <a:cxn ang="0">
                    <a:pos x="754" y="509"/>
                  </a:cxn>
                  <a:cxn ang="0">
                    <a:pos x="775" y="440"/>
                  </a:cxn>
                  <a:cxn ang="0">
                    <a:pos x="819" y="440"/>
                  </a:cxn>
                  <a:cxn ang="0">
                    <a:pos x="819" y="0"/>
                  </a:cxn>
                  <a:cxn ang="0">
                    <a:pos x="1395" y="0"/>
                  </a:cxn>
                  <a:cxn ang="0">
                    <a:pos x="1395" y="440"/>
                  </a:cxn>
                  <a:cxn ang="0">
                    <a:pos x="1480" y="440"/>
                  </a:cxn>
                  <a:cxn ang="0">
                    <a:pos x="1480" y="0"/>
                  </a:cxn>
                  <a:cxn ang="0">
                    <a:pos x="2056" y="0"/>
                  </a:cxn>
                  <a:cxn ang="0">
                    <a:pos x="2056" y="578"/>
                  </a:cxn>
                  <a:cxn ang="0">
                    <a:pos x="2075" y="553"/>
                  </a:cxn>
                  <a:cxn ang="0">
                    <a:pos x="2137" y="488"/>
                  </a:cxn>
                  <a:cxn ang="0">
                    <a:pos x="2141" y="485"/>
                  </a:cxn>
                  <a:cxn ang="0">
                    <a:pos x="2141" y="0"/>
                  </a:cxn>
                  <a:cxn ang="0">
                    <a:pos x="2717" y="0"/>
                  </a:cxn>
                  <a:cxn ang="0">
                    <a:pos x="2717" y="822"/>
                  </a:cxn>
                  <a:cxn ang="0">
                    <a:pos x="2494" y="822"/>
                  </a:cxn>
                  <a:cxn ang="0">
                    <a:pos x="2439" y="1019"/>
                  </a:cxn>
                  <a:cxn ang="0">
                    <a:pos x="2434" y="1021"/>
                  </a:cxn>
                  <a:cxn ang="0">
                    <a:pos x="2214" y="1047"/>
                  </a:cxn>
                </a:cxnLst>
                <a:rect l="0" t="0" r="r" b="b"/>
                <a:pathLst>
                  <a:path w="2717" h="1047">
                    <a:moveTo>
                      <a:pt x="2214" y="1047"/>
                    </a:moveTo>
                    <a:cubicBezTo>
                      <a:pt x="2150" y="1047"/>
                      <a:pt x="2063" y="1023"/>
                      <a:pt x="2013" y="956"/>
                    </a:cubicBezTo>
                    <a:cubicBezTo>
                      <a:pt x="1996" y="933"/>
                      <a:pt x="1975" y="893"/>
                      <a:pt x="1975" y="833"/>
                    </a:cubicBezTo>
                    <a:cubicBezTo>
                      <a:pt x="1975" y="822"/>
                      <a:pt x="1975" y="822"/>
                      <a:pt x="1975" y="822"/>
                    </a:cubicBezTo>
                    <a:cubicBezTo>
                      <a:pt x="1888" y="822"/>
                      <a:pt x="1888" y="822"/>
                      <a:pt x="1888" y="822"/>
                    </a:cubicBezTo>
                    <a:cubicBezTo>
                      <a:pt x="1835" y="1032"/>
                      <a:pt x="1835" y="1032"/>
                      <a:pt x="1835" y="1032"/>
                    </a:cubicBezTo>
                    <a:cubicBezTo>
                      <a:pt x="1680" y="1032"/>
                      <a:pt x="1680" y="1032"/>
                      <a:pt x="1680" y="1032"/>
                    </a:cubicBezTo>
                    <a:cubicBezTo>
                      <a:pt x="1742" y="822"/>
                      <a:pt x="1742" y="822"/>
                      <a:pt x="1742" y="822"/>
                    </a:cubicBezTo>
                    <a:cubicBezTo>
                      <a:pt x="1666" y="822"/>
                      <a:pt x="1666" y="822"/>
                      <a:pt x="1666" y="822"/>
                    </a:cubicBezTo>
                    <a:cubicBezTo>
                      <a:pt x="1530" y="1032"/>
                      <a:pt x="1530" y="1032"/>
                      <a:pt x="1530" y="1032"/>
                    </a:cubicBezTo>
                    <a:cubicBezTo>
                      <a:pt x="1403" y="1032"/>
                      <a:pt x="1403" y="1032"/>
                      <a:pt x="1403" y="1032"/>
                    </a:cubicBezTo>
                    <a:cubicBezTo>
                      <a:pt x="1390" y="822"/>
                      <a:pt x="1390" y="822"/>
                      <a:pt x="1390" y="822"/>
                    </a:cubicBezTo>
                    <a:cubicBezTo>
                      <a:pt x="1309" y="822"/>
                      <a:pt x="1309" y="822"/>
                      <a:pt x="1309" y="822"/>
                    </a:cubicBezTo>
                    <a:cubicBezTo>
                      <a:pt x="1247" y="1032"/>
                      <a:pt x="1247" y="1032"/>
                      <a:pt x="1247" y="1032"/>
                    </a:cubicBezTo>
                    <a:cubicBezTo>
                      <a:pt x="1117" y="1032"/>
                      <a:pt x="1117" y="1032"/>
                      <a:pt x="1117" y="1032"/>
                    </a:cubicBezTo>
                    <a:cubicBezTo>
                      <a:pt x="1181" y="822"/>
                      <a:pt x="1181" y="822"/>
                      <a:pt x="1181" y="822"/>
                    </a:cubicBezTo>
                    <a:cubicBezTo>
                      <a:pt x="808" y="822"/>
                      <a:pt x="808" y="822"/>
                      <a:pt x="808" y="822"/>
                    </a:cubicBezTo>
                    <a:cubicBezTo>
                      <a:pt x="815" y="829"/>
                      <a:pt x="815" y="829"/>
                      <a:pt x="815" y="829"/>
                    </a:cubicBezTo>
                    <a:cubicBezTo>
                      <a:pt x="798" y="826"/>
                      <a:pt x="798" y="826"/>
                      <a:pt x="798" y="826"/>
                    </a:cubicBezTo>
                    <a:cubicBezTo>
                      <a:pt x="737" y="1033"/>
                      <a:pt x="737" y="1033"/>
                      <a:pt x="737" y="1033"/>
                    </a:cubicBezTo>
                    <a:cubicBezTo>
                      <a:pt x="596" y="1033"/>
                      <a:pt x="596" y="1033"/>
                      <a:pt x="596" y="1033"/>
                    </a:cubicBezTo>
                    <a:cubicBezTo>
                      <a:pt x="660" y="822"/>
                      <a:pt x="660" y="822"/>
                      <a:pt x="660" y="822"/>
                    </a:cubicBezTo>
                    <a:cubicBezTo>
                      <a:pt x="431" y="822"/>
                      <a:pt x="431" y="822"/>
                      <a:pt x="431" y="822"/>
                    </a:cubicBezTo>
                    <a:cubicBezTo>
                      <a:pt x="530" y="1033"/>
                      <a:pt x="530" y="1033"/>
                      <a:pt x="530" y="1033"/>
                    </a:cubicBezTo>
                    <a:cubicBezTo>
                      <a:pt x="366" y="1033"/>
                      <a:pt x="366" y="1033"/>
                      <a:pt x="366" y="1033"/>
                    </a:cubicBezTo>
                    <a:cubicBezTo>
                      <a:pt x="281" y="822"/>
                      <a:pt x="281" y="822"/>
                      <a:pt x="281" y="822"/>
                    </a:cubicBezTo>
                    <a:cubicBezTo>
                      <a:pt x="215" y="822"/>
                      <a:pt x="215" y="822"/>
                      <a:pt x="215" y="822"/>
                    </a:cubicBezTo>
                    <a:cubicBezTo>
                      <a:pt x="213" y="830"/>
                      <a:pt x="213" y="830"/>
                      <a:pt x="213" y="830"/>
                    </a:cubicBezTo>
                    <a:cubicBezTo>
                      <a:pt x="181" y="933"/>
                      <a:pt x="156" y="1017"/>
                      <a:pt x="154" y="1023"/>
                    </a:cubicBezTo>
                    <a:cubicBezTo>
                      <a:pt x="152" y="1033"/>
                      <a:pt x="152" y="1033"/>
                      <a:pt x="152" y="1033"/>
                    </a:cubicBezTo>
                    <a:cubicBezTo>
                      <a:pt x="0" y="1033"/>
                      <a:pt x="0" y="1033"/>
                      <a:pt x="0" y="1033"/>
                    </a:cubicBezTo>
                    <a:cubicBezTo>
                      <a:pt x="156" y="514"/>
                      <a:pt x="156" y="514"/>
                      <a:pt x="156" y="514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4" y="506"/>
                      <a:pt x="734" y="506"/>
                      <a:pt x="734" y="506"/>
                    </a:cubicBezTo>
                    <a:cubicBezTo>
                      <a:pt x="754" y="509"/>
                      <a:pt x="754" y="509"/>
                      <a:pt x="754" y="509"/>
                    </a:cubicBezTo>
                    <a:cubicBezTo>
                      <a:pt x="775" y="440"/>
                      <a:pt x="775" y="440"/>
                      <a:pt x="775" y="440"/>
                    </a:cubicBezTo>
                    <a:cubicBezTo>
                      <a:pt x="819" y="440"/>
                      <a:pt x="819" y="440"/>
                      <a:pt x="819" y="44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1395" y="0"/>
                      <a:pt x="1395" y="0"/>
                      <a:pt x="1395" y="0"/>
                    </a:cubicBezTo>
                    <a:cubicBezTo>
                      <a:pt x="1395" y="440"/>
                      <a:pt x="1395" y="440"/>
                      <a:pt x="1395" y="440"/>
                    </a:cubicBezTo>
                    <a:cubicBezTo>
                      <a:pt x="1480" y="440"/>
                      <a:pt x="1480" y="440"/>
                      <a:pt x="1480" y="440"/>
                    </a:cubicBezTo>
                    <a:cubicBezTo>
                      <a:pt x="1480" y="0"/>
                      <a:pt x="1480" y="0"/>
                      <a:pt x="1480" y="0"/>
                    </a:cubicBezTo>
                    <a:cubicBezTo>
                      <a:pt x="2056" y="0"/>
                      <a:pt x="2056" y="0"/>
                      <a:pt x="2056" y="0"/>
                    </a:cubicBezTo>
                    <a:cubicBezTo>
                      <a:pt x="2056" y="578"/>
                      <a:pt x="2056" y="578"/>
                      <a:pt x="2056" y="578"/>
                    </a:cubicBezTo>
                    <a:cubicBezTo>
                      <a:pt x="2075" y="553"/>
                      <a:pt x="2075" y="553"/>
                      <a:pt x="2075" y="553"/>
                    </a:cubicBezTo>
                    <a:cubicBezTo>
                      <a:pt x="2094" y="527"/>
                      <a:pt x="2115" y="505"/>
                      <a:pt x="2137" y="488"/>
                    </a:cubicBezTo>
                    <a:cubicBezTo>
                      <a:pt x="2141" y="485"/>
                      <a:pt x="2141" y="485"/>
                      <a:pt x="2141" y="485"/>
                    </a:cubicBezTo>
                    <a:cubicBezTo>
                      <a:pt x="2141" y="0"/>
                      <a:pt x="2141" y="0"/>
                      <a:pt x="2141" y="0"/>
                    </a:cubicBezTo>
                    <a:cubicBezTo>
                      <a:pt x="2717" y="0"/>
                      <a:pt x="2717" y="0"/>
                      <a:pt x="2717" y="0"/>
                    </a:cubicBezTo>
                    <a:cubicBezTo>
                      <a:pt x="2717" y="822"/>
                      <a:pt x="2717" y="822"/>
                      <a:pt x="2717" y="822"/>
                    </a:cubicBezTo>
                    <a:cubicBezTo>
                      <a:pt x="2494" y="822"/>
                      <a:pt x="2494" y="822"/>
                      <a:pt x="2494" y="822"/>
                    </a:cubicBezTo>
                    <a:cubicBezTo>
                      <a:pt x="2439" y="1019"/>
                      <a:pt x="2439" y="1019"/>
                      <a:pt x="2439" y="1019"/>
                    </a:cubicBezTo>
                    <a:cubicBezTo>
                      <a:pt x="2434" y="1021"/>
                      <a:pt x="2434" y="1021"/>
                      <a:pt x="2434" y="1021"/>
                    </a:cubicBezTo>
                    <a:cubicBezTo>
                      <a:pt x="2397" y="1036"/>
                      <a:pt x="2285" y="1047"/>
                      <a:pt x="2214" y="10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  <p:sp>
            <p:nvSpPr>
              <p:cNvPr id="35" name="Freeform 14"/>
              <p:cNvSpPr>
                <a:spLocks noEditPoints="1"/>
              </p:cNvSpPr>
              <p:nvPr userDrawn="1"/>
            </p:nvSpPr>
            <p:spPr bwMode="auto">
              <a:xfrm>
                <a:off x="287338" y="215900"/>
                <a:ext cx="700087" cy="273050"/>
              </a:xfrm>
              <a:custGeom>
                <a:avLst/>
                <a:gdLst/>
                <a:ahLst/>
                <a:cxnLst>
                  <a:cxn ang="0">
                    <a:pos x="2452" y="1042"/>
                  </a:cxn>
                  <a:cxn ang="0">
                    <a:pos x="2018" y="973"/>
                  </a:cxn>
                  <a:cxn ang="0">
                    <a:pos x="1910" y="844"/>
                  </a:cxn>
                  <a:cxn ang="0">
                    <a:pos x="1680" y="1054"/>
                  </a:cxn>
                  <a:cxn ang="0">
                    <a:pos x="1686" y="844"/>
                  </a:cxn>
                  <a:cxn ang="0">
                    <a:pos x="1407" y="1054"/>
                  </a:cxn>
                  <a:cxn ang="0">
                    <a:pos x="1331" y="844"/>
                  </a:cxn>
                  <a:cxn ang="0">
                    <a:pos x="1117" y="1054"/>
                  </a:cxn>
                  <a:cxn ang="0">
                    <a:pos x="822" y="844"/>
                  </a:cxn>
                  <a:cxn ang="0">
                    <a:pos x="758" y="1054"/>
                  </a:cxn>
                  <a:cxn ang="0">
                    <a:pos x="660" y="844"/>
                  </a:cxn>
                  <a:cxn ang="0">
                    <a:pos x="560" y="1054"/>
                  </a:cxn>
                  <a:cxn ang="0">
                    <a:pos x="287" y="844"/>
                  </a:cxn>
                  <a:cxn ang="0">
                    <a:pos x="178" y="1037"/>
                  </a:cxn>
                  <a:cxn ang="0">
                    <a:pos x="0" y="1054"/>
                  </a:cxn>
                  <a:cxn ang="0">
                    <a:pos x="160" y="0"/>
                  </a:cxn>
                  <a:cxn ang="0">
                    <a:pos x="758" y="517"/>
                  </a:cxn>
                  <a:cxn ang="0">
                    <a:pos x="822" y="441"/>
                  </a:cxn>
                  <a:cxn ang="0">
                    <a:pos x="1419" y="0"/>
                  </a:cxn>
                  <a:cxn ang="0">
                    <a:pos x="1483" y="441"/>
                  </a:cxn>
                  <a:cxn ang="0">
                    <a:pos x="2080" y="0"/>
                  </a:cxn>
                  <a:cxn ang="0">
                    <a:pos x="2145" y="491"/>
                  </a:cxn>
                  <a:cxn ang="0">
                    <a:pos x="2742" y="0"/>
                  </a:cxn>
                  <a:cxn ang="0">
                    <a:pos x="2516" y="844"/>
                  </a:cxn>
                  <a:cxn ang="0">
                    <a:pos x="2145" y="844"/>
                  </a:cxn>
                  <a:cxn ang="0">
                    <a:pos x="2253" y="943"/>
                  </a:cxn>
                  <a:cxn ang="0">
                    <a:pos x="2354" y="844"/>
                  </a:cxn>
                  <a:cxn ang="0">
                    <a:pos x="330" y="462"/>
                  </a:cxn>
                  <a:cxn ang="0">
                    <a:pos x="29" y="1033"/>
                  </a:cxn>
                  <a:cxn ang="0">
                    <a:pos x="330" y="462"/>
                  </a:cxn>
                  <a:cxn ang="0">
                    <a:pos x="508" y="462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387" y="1033"/>
                  </a:cxn>
                  <a:cxn ang="0">
                    <a:pos x="383" y="726"/>
                  </a:cxn>
                  <a:cxn ang="0">
                    <a:pos x="1065" y="635"/>
                  </a:cxn>
                  <a:cxn ang="0">
                    <a:pos x="832" y="724"/>
                  </a:cxn>
                  <a:cxn ang="0">
                    <a:pos x="1065" y="635"/>
                  </a:cxn>
                  <a:cxn ang="0">
                    <a:pos x="943" y="462"/>
                  </a:cxn>
                  <a:cxn ang="0">
                    <a:pos x="625" y="1033"/>
                  </a:cxn>
                  <a:cxn ang="0">
                    <a:pos x="810" y="807"/>
                  </a:cxn>
                  <a:cxn ang="0">
                    <a:pos x="1183" y="635"/>
                  </a:cxn>
                  <a:cxn ang="0">
                    <a:pos x="1795" y="462"/>
                  </a:cxn>
                  <a:cxn ang="0">
                    <a:pos x="1506" y="462"/>
                  </a:cxn>
                  <a:cxn ang="0">
                    <a:pos x="1146" y="1033"/>
                  </a:cxn>
                  <a:cxn ang="0">
                    <a:pos x="1397" y="544"/>
                  </a:cxn>
                  <a:cxn ang="0">
                    <a:pos x="1538" y="1033"/>
                  </a:cxn>
                  <a:cxn ang="0">
                    <a:pos x="1708" y="1033"/>
                  </a:cxn>
                  <a:cxn ang="0">
                    <a:pos x="1983" y="462"/>
                  </a:cxn>
                  <a:cxn ang="0">
                    <a:pos x="2015" y="745"/>
                  </a:cxn>
                  <a:cxn ang="0">
                    <a:pos x="2444" y="1022"/>
                  </a:cxn>
                  <a:cxn ang="0">
                    <a:pos x="2283" y="734"/>
                  </a:cxn>
                  <a:cxn ang="0">
                    <a:pos x="2384" y="820"/>
                  </a:cxn>
                  <a:cxn ang="0">
                    <a:pos x="2253" y="965"/>
                  </a:cxn>
                  <a:cxn ang="0">
                    <a:pos x="2343" y="533"/>
                  </a:cxn>
                  <a:cxn ang="0">
                    <a:pos x="2435" y="646"/>
                  </a:cxn>
                  <a:cxn ang="0">
                    <a:pos x="2354" y="450"/>
                  </a:cxn>
                </a:cxnLst>
                <a:rect l="0" t="0" r="r" b="b"/>
                <a:pathLst>
                  <a:path w="2742" h="1069">
                    <a:moveTo>
                      <a:pt x="2462" y="1038"/>
                    </a:moveTo>
                    <a:cubicBezTo>
                      <a:pt x="2452" y="1042"/>
                      <a:pt x="2452" y="1042"/>
                      <a:pt x="2452" y="1042"/>
                    </a:cubicBezTo>
                    <a:cubicBezTo>
                      <a:pt x="2414" y="1057"/>
                      <a:pt x="2300" y="1069"/>
                      <a:pt x="2228" y="1069"/>
                    </a:cubicBezTo>
                    <a:cubicBezTo>
                      <a:pt x="2161" y="1069"/>
                      <a:pt x="2070" y="1043"/>
                      <a:pt x="2018" y="973"/>
                    </a:cubicBezTo>
                    <a:cubicBezTo>
                      <a:pt x="1998" y="946"/>
                      <a:pt x="1979" y="904"/>
                      <a:pt x="1978" y="844"/>
                    </a:cubicBezTo>
                    <a:cubicBezTo>
                      <a:pt x="1910" y="844"/>
                      <a:pt x="1910" y="844"/>
                      <a:pt x="1910" y="844"/>
                    </a:cubicBezTo>
                    <a:cubicBezTo>
                      <a:pt x="1857" y="1054"/>
                      <a:pt x="1857" y="1054"/>
                      <a:pt x="1857" y="1054"/>
                    </a:cubicBezTo>
                    <a:cubicBezTo>
                      <a:pt x="1680" y="1054"/>
                      <a:pt x="1680" y="1054"/>
                      <a:pt x="1680" y="1054"/>
                    </a:cubicBezTo>
                    <a:cubicBezTo>
                      <a:pt x="1742" y="844"/>
                      <a:pt x="1742" y="844"/>
                      <a:pt x="1742" y="844"/>
                    </a:cubicBezTo>
                    <a:cubicBezTo>
                      <a:pt x="1686" y="844"/>
                      <a:pt x="1686" y="844"/>
                      <a:pt x="1686" y="844"/>
                    </a:cubicBezTo>
                    <a:cubicBezTo>
                      <a:pt x="1550" y="1054"/>
                      <a:pt x="1550" y="1054"/>
                      <a:pt x="1550" y="1054"/>
                    </a:cubicBezTo>
                    <a:cubicBezTo>
                      <a:pt x="1407" y="1054"/>
                      <a:pt x="1407" y="1054"/>
                      <a:pt x="1407" y="1054"/>
                    </a:cubicBezTo>
                    <a:cubicBezTo>
                      <a:pt x="1394" y="844"/>
                      <a:pt x="1394" y="844"/>
                      <a:pt x="1394" y="844"/>
                    </a:cubicBezTo>
                    <a:cubicBezTo>
                      <a:pt x="1331" y="844"/>
                      <a:pt x="1331" y="844"/>
                      <a:pt x="1331" y="844"/>
                    </a:cubicBezTo>
                    <a:cubicBezTo>
                      <a:pt x="1269" y="1054"/>
                      <a:pt x="1269" y="1054"/>
                      <a:pt x="1269" y="1054"/>
                    </a:cubicBezTo>
                    <a:cubicBezTo>
                      <a:pt x="1117" y="1054"/>
                      <a:pt x="1117" y="1054"/>
                      <a:pt x="1117" y="1054"/>
                    </a:cubicBezTo>
                    <a:cubicBezTo>
                      <a:pt x="1181" y="844"/>
                      <a:pt x="1181" y="844"/>
                      <a:pt x="1181" y="844"/>
                    </a:cubicBezTo>
                    <a:cubicBezTo>
                      <a:pt x="822" y="844"/>
                      <a:pt x="822" y="844"/>
                      <a:pt x="822" y="844"/>
                    </a:cubicBezTo>
                    <a:cubicBezTo>
                      <a:pt x="822" y="840"/>
                      <a:pt x="822" y="840"/>
                      <a:pt x="822" y="840"/>
                    </a:cubicBezTo>
                    <a:cubicBezTo>
                      <a:pt x="758" y="1054"/>
                      <a:pt x="758" y="1054"/>
                      <a:pt x="758" y="1054"/>
                    </a:cubicBezTo>
                    <a:cubicBezTo>
                      <a:pt x="596" y="1054"/>
                      <a:pt x="596" y="1054"/>
                      <a:pt x="596" y="1054"/>
                    </a:cubicBezTo>
                    <a:cubicBezTo>
                      <a:pt x="660" y="844"/>
                      <a:pt x="660" y="844"/>
                      <a:pt x="660" y="844"/>
                    </a:cubicBezTo>
                    <a:cubicBezTo>
                      <a:pt x="462" y="844"/>
                      <a:pt x="462" y="844"/>
                      <a:pt x="462" y="844"/>
                    </a:cubicBezTo>
                    <a:cubicBezTo>
                      <a:pt x="560" y="1054"/>
                      <a:pt x="560" y="1054"/>
                      <a:pt x="560" y="1054"/>
                    </a:cubicBezTo>
                    <a:cubicBezTo>
                      <a:pt x="373" y="1054"/>
                      <a:pt x="373" y="1054"/>
                      <a:pt x="373" y="1054"/>
                    </a:cubicBezTo>
                    <a:cubicBezTo>
                      <a:pt x="287" y="844"/>
                      <a:pt x="287" y="844"/>
                      <a:pt x="287" y="844"/>
                    </a:cubicBezTo>
                    <a:cubicBezTo>
                      <a:pt x="237" y="844"/>
                      <a:pt x="237" y="844"/>
                      <a:pt x="237" y="844"/>
                    </a:cubicBezTo>
                    <a:cubicBezTo>
                      <a:pt x="205" y="947"/>
                      <a:pt x="180" y="1031"/>
                      <a:pt x="178" y="1037"/>
                    </a:cubicBezTo>
                    <a:cubicBezTo>
                      <a:pt x="175" y="1054"/>
                      <a:pt x="175" y="1054"/>
                      <a:pt x="175" y="1054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160" y="523"/>
                      <a:pt x="160" y="523"/>
                      <a:pt x="160" y="523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58" y="517"/>
                      <a:pt x="758" y="517"/>
                      <a:pt x="758" y="517"/>
                    </a:cubicBezTo>
                    <a:cubicBezTo>
                      <a:pt x="781" y="441"/>
                      <a:pt x="781" y="441"/>
                      <a:pt x="781" y="441"/>
                    </a:cubicBezTo>
                    <a:cubicBezTo>
                      <a:pt x="822" y="441"/>
                      <a:pt x="822" y="441"/>
                      <a:pt x="822" y="441"/>
                    </a:cubicBezTo>
                    <a:cubicBezTo>
                      <a:pt x="822" y="0"/>
                      <a:pt x="822" y="0"/>
                      <a:pt x="822" y="0"/>
                    </a:cubicBezTo>
                    <a:cubicBezTo>
                      <a:pt x="1419" y="0"/>
                      <a:pt x="1419" y="0"/>
                      <a:pt x="1419" y="0"/>
                    </a:cubicBezTo>
                    <a:cubicBezTo>
                      <a:pt x="1419" y="441"/>
                      <a:pt x="1419" y="441"/>
                      <a:pt x="1419" y="441"/>
                    </a:cubicBezTo>
                    <a:cubicBezTo>
                      <a:pt x="1483" y="441"/>
                      <a:pt x="1483" y="441"/>
                      <a:pt x="1483" y="441"/>
                    </a:cubicBezTo>
                    <a:cubicBezTo>
                      <a:pt x="1483" y="0"/>
                      <a:pt x="1483" y="0"/>
                      <a:pt x="1483" y="0"/>
                    </a:cubicBezTo>
                    <a:cubicBezTo>
                      <a:pt x="2080" y="0"/>
                      <a:pt x="2080" y="0"/>
                      <a:pt x="2080" y="0"/>
                    </a:cubicBezTo>
                    <a:cubicBezTo>
                      <a:pt x="2080" y="557"/>
                      <a:pt x="2080" y="557"/>
                      <a:pt x="2080" y="557"/>
                    </a:cubicBezTo>
                    <a:cubicBezTo>
                      <a:pt x="2101" y="530"/>
                      <a:pt x="2122" y="508"/>
                      <a:pt x="2145" y="491"/>
                    </a:cubicBezTo>
                    <a:cubicBezTo>
                      <a:pt x="2145" y="0"/>
                      <a:pt x="2145" y="0"/>
                      <a:pt x="2145" y="0"/>
                    </a:cubicBezTo>
                    <a:cubicBezTo>
                      <a:pt x="2742" y="0"/>
                      <a:pt x="2742" y="0"/>
                      <a:pt x="2742" y="0"/>
                    </a:cubicBezTo>
                    <a:cubicBezTo>
                      <a:pt x="2742" y="844"/>
                      <a:pt x="2742" y="844"/>
                      <a:pt x="2742" y="844"/>
                    </a:cubicBezTo>
                    <a:cubicBezTo>
                      <a:pt x="2516" y="844"/>
                      <a:pt x="2516" y="844"/>
                      <a:pt x="2516" y="844"/>
                    </a:cubicBezTo>
                    <a:lnTo>
                      <a:pt x="2462" y="1038"/>
                    </a:lnTo>
                    <a:close/>
                    <a:moveTo>
                      <a:pt x="2145" y="844"/>
                    </a:moveTo>
                    <a:cubicBezTo>
                      <a:pt x="2146" y="871"/>
                      <a:pt x="2151" y="894"/>
                      <a:pt x="2163" y="909"/>
                    </a:cubicBezTo>
                    <a:cubicBezTo>
                      <a:pt x="2180" y="932"/>
                      <a:pt x="2210" y="943"/>
                      <a:pt x="2253" y="943"/>
                    </a:cubicBezTo>
                    <a:cubicBezTo>
                      <a:pt x="2301" y="943"/>
                      <a:pt x="2319" y="938"/>
                      <a:pt x="2324" y="936"/>
                    </a:cubicBezTo>
                    <a:cubicBezTo>
                      <a:pt x="2354" y="844"/>
                      <a:pt x="2354" y="844"/>
                      <a:pt x="2354" y="844"/>
                    </a:cubicBezTo>
                    <a:lnTo>
                      <a:pt x="2145" y="844"/>
                    </a:lnTo>
                    <a:close/>
                    <a:moveTo>
                      <a:pt x="330" y="462"/>
                    </a:moveTo>
                    <a:cubicBezTo>
                      <a:pt x="200" y="462"/>
                      <a:pt x="200" y="462"/>
                      <a:pt x="200" y="462"/>
                    </a:cubicBezTo>
                    <a:cubicBezTo>
                      <a:pt x="29" y="1033"/>
                      <a:pt x="29" y="1033"/>
                      <a:pt x="29" y="1033"/>
                    </a:cubicBezTo>
                    <a:cubicBezTo>
                      <a:pt x="157" y="1033"/>
                      <a:pt x="157" y="1033"/>
                      <a:pt x="157" y="1033"/>
                    </a:cubicBezTo>
                    <a:cubicBezTo>
                      <a:pt x="160" y="1021"/>
                      <a:pt x="330" y="462"/>
                      <a:pt x="330" y="462"/>
                    </a:cubicBezTo>
                    <a:moveTo>
                      <a:pt x="665" y="462"/>
                    </a:moveTo>
                    <a:cubicBezTo>
                      <a:pt x="508" y="462"/>
                      <a:pt x="508" y="462"/>
                      <a:pt x="508" y="462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387" y="1033"/>
                      <a:pt x="387" y="1033"/>
                      <a:pt x="387" y="1033"/>
                    </a:cubicBezTo>
                    <a:cubicBezTo>
                      <a:pt x="526" y="1033"/>
                      <a:pt x="526" y="1033"/>
                      <a:pt x="526" y="1033"/>
                    </a:cubicBezTo>
                    <a:cubicBezTo>
                      <a:pt x="383" y="726"/>
                      <a:pt x="383" y="726"/>
                      <a:pt x="383" y="726"/>
                    </a:cubicBezTo>
                    <a:lnTo>
                      <a:pt x="665" y="462"/>
                    </a:lnTo>
                    <a:close/>
                    <a:moveTo>
                      <a:pt x="1065" y="635"/>
                    </a:moveTo>
                    <a:cubicBezTo>
                      <a:pt x="1046" y="693"/>
                      <a:pt x="1020" y="722"/>
                      <a:pt x="934" y="724"/>
                    </a:cubicBezTo>
                    <a:cubicBezTo>
                      <a:pt x="905" y="724"/>
                      <a:pt x="874" y="724"/>
                      <a:pt x="832" y="724"/>
                    </a:cubicBezTo>
                    <a:cubicBezTo>
                      <a:pt x="884" y="544"/>
                      <a:pt x="884" y="544"/>
                      <a:pt x="884" y="544"/>
                    </a:cubicBezTo>
                    <a:cubicBezTo>
                      <a:pt x="1013" y="544"/>
                      <a:pt x="1099" y="534"/>
                      <a:pt x="1065" y="635"/>
                    </a:cubicBezTo>
                    <a:moveTo>
                      <a:pt x="1183" y="635"/>
                    </a:moveTo>
                    <a:cubicBezTo>
                      <a:pt x="1216" y="459"/>
                      <a:pt x="1074" y="461"/>
                      <a:pt x="943" y="462"/>
                    </a:cubicBezTo>
                    <a:cubicBezTo>
                      <a:pt x="797" y="462"/>
                      <a:pt x="797" y="462"/>
                      <a:pt x="797" y="462"/>
                    </a:cubicBezTo>
                    <a:cubicBezTo>
                      <a:pt x="625" y="1033"/>
                      <a:pt x="625" y="1033"/>
                      <a:pt x="625" y="1033"/>
                    </a:cubicBezTo>
                    <a:cubicBezTo>
                      <a:pt x="742" y="1033"/>
                      <a:pt x="742" y="1033"/>
                      <a:pt x="742" y="1033"/>
                    </a:cubicBezTo>
                    <a:cubicBezTo>
                      <a:pt x="810" y="807"/>
                      <a:pt x="810" y="807"/>
                      <a:pt x="810" y="807"/>
                    </a:cubicBezTo>
                    <a:cubicBezTo>
                      <a:pt x="904" y="807"/>
                      <a:pt x="904" y="807"/>
                      <a:pt x="904" y="807"/>
                    </a:cubicBezTo>
                    <a:cubicBezTo>
                      <a:pt x="1086" y="808"/>
                      <a:pt x="1166" y="727"/>
                      <a:pt x="1183" y="635"/>
                    </a:cubicBezTo>
                    <a:moveTo>
                      <a:pt x="1983" y="462"/>
                    </a:moveTo>
                    <a:cubicBezTo>
                      <a:pt x="1795" y="462"/>
                      <a:pt x="1795" y="462"/>
                      <a:pt x="1795" y="462"/>
                    </a:cubicBezTo>
                    <a:cubicBezTo>
                      <a:pt x="1567" y="778"/>
                      <a:pt x="1512" y="956"/>
                      <a:pt x="1512" y="956"/>
                    </a:cubicBezTo>
                    <a:cubicBezTo>
                      <a:pt x="1534" y="755"/>
                      <a:pt x="1506" y="462"/>
                      <a:pt x="1506" y="462"/>
                    </a:cubicBezTo>
                    <a:cubicBezTo>
                      <a:pt x="1320" y="462"/>
                      <a:pt x="1320" y="462"/>
                      <a:pt x="1320" y="462"/>
                    </a:cubicBezTo>
                    <a:cubicBezTo>
                      <a:pt x="1146" y="1033"/>
                      <a:pt x="1146" y="1033"/>
                      <a:pt x="1146" y="1033"/>
                    </a:cubicBezTo>
                    <a:cubicBezTo>
                      <a:pt x="1253" y="1033"/>
                      <a:pt x="1253" y="1033"/>
                      <a:pt x="1253" y="1033"/>
                    </a:cubicBezTo>
                    <a:cubicBezTo>
                      <a:pt x="1397" y="544"/>
                      <a:pt x="1397" y="544"/>
                      <a:pt x="1397" y="544"/>
                    </a:cubicBezTo>
                    <a:cubicBezTo>
                      <a:pt x="1427" y="1033"/>
                      <a:pt x="1427" y="1033"/>
                      <a:pt x="1427" y="1033"/>
                    </a:cubicBezTo>
                    <a:cubicBezTo>
                      <a:pt x="1538" y="1033"/>
                      <a:pt x="1538" y="1033"/>
                      <a:pt x="1538" y="1033"/>
                    </a:cubicBezTo>
                    <a:cubicBezTo>
                      <a:pt x="1854" y="544"/>
                      <a:pt x="1854" y="544"/>
                      <a:pt x="1854" y="544"/>
                    </a:cubicBezTo>
                    <a:cubicBezTo>
                      <a:pt x="1708" y="1033"/>
                      <a:pt x="1708" y="1033"/>
                      <a:pt x="1708" y="1033"/>
                    </a:cubicBezTo>
                    <a:cubicBezTo>
                      <a:pt x="1841" y="1033"/>
                      <a:pt x="1841" y="1033"/>
                      <a:pt x="1841" y="1033"/>
                    </a:cubicBezTo>
                    <a:lnTo>
                      <a:pt x="1983" y="462"/>
                    </a:lnTo>
                    <a:close/>
                    <a:moveTo>
                      <a:pt x="2354" y="450"/>
                    </a:moveTo>
                    <a:cubicBezTo>
                      <a:pt x="2239" y="450"/>
                      <a:pt x="2097" y="476"/>
                      <a:pt x="2015" y="745"/>
                    </a:cubicBezTo>
                    <a:cubicBezTo>
                      <a:pt x="1947" y="971"/>
                      <a:pt x="2113" y="1047"/>
                      <a:pt x="2228" y="1047"/>
                    </a:cubicBezTo>
                    <a:cubicBezTo>
                      <a:pt x="2304" y="1047"/>
                      <a:pt x="2412" y="1035"/>
                      <a:pt x="2444" y="1022"/>
                    </a:cubicBezTo>
                    <a:cubicBezTo>
                      <a:pt x="2525" y="734"/>
                      <a:pt x="2525" y="734"/>
                      <a:pt x="2525" y="734"/>
                    </a:cubicBezTo>
                    <a:cubicBezTo>
                      <a:pt x="2283" y="734"/>
                      <a:pt x="2283" y="734"/>
                      <a:pt x="2283" y="734"/>
                    </a:cubicBezTo>
                    <a:cubicBezTo>
                      <a:pt x="2256" y="820"/>
                      <a:pt x="2256" y="820"/>
                      <a:pt x="2256" y="820"/>
                    </a:cubicBezTo>
                    <a:cubicBezTo>
                      <a:pt x="2384" y="820"/>
                      <a:pt x="2384" y="820"/>
                      <a:pt x="2384" y="820"/>
                    </a:cubicBezTo>
                    <a:cubicBezTo>
                      <a:pt x="2344" y="945"/>
                      <a:pt x="2344" y="945"/>
                      <a:pt x="2344" y="945"/>
                    </a:cubicBezTo>
                    <a:cubicBezTo>
                      <a:pt x="2344" y="945"/>
                      <a:pt x="2349" y="965"/>
                      <a:pt x="2253" y="965"/>
                    </a:cubicBezTo>
                    <a:cubicBezTo>
                      <a:pt x="2132" y="965"/>
                      <a:pt x="2099" y="881"/>
                      <a:pt x="2138" y="742"/>
                    </a:cubicBezTo>
                    <a:cubicBezTo>
                      <a:pt x="2175" y="613"/>
                      <a:pt x="2234" y="527"/>
                      <a:pt x="2343" y="533"/>
                    </a:cubicBezTo>
                    <a:cubicBezTo>
                      <a:pt x="2417" y="536"/>
                      <a:pt x="2459" y="563"/>
                      <a:pt x="2438" y="631"/>
                    </a:cubicBezTo>
                    <a:cubicBezTo>
                      <a:pt x="2437" y="636"/>
                      <a:pt x="2436" y="642"/>
                      <a:pt x="2435" y="646"/>
                    </a:cubicBezTo>
                    <a:cubicBezTo>
                      <a:pt x="2552" y="646"/>
                      <a:pt x="2552" y="646"/>
                      <a:pt x="2552" y="646"/>
                    </a:cubicBezTo>
                    <a:cubicBezTo>
                      <a:pt x="2582" y="559"/>
                      <a:pt x="2522" y="450"/>
                      <a:pt x="2354" y="450"/>
                    </a:cubicBezTo>
                  </a:path>
                </a:pathLst>
              </a:custGeom>
              <a:solidFill>
                <a:srgbClr val="00338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gray">
          <a:xfrm>
            <a:off x="-11112" y="-1"/>
            <a:ext cx="9917112" cy="6858001"/>
            <a:chOff x="-11112" y="-1"/>
            <a:chExt cx="9917112" cy="6858001"/>
          </a:xfrm>
        </p:grpSpPr>
        <p:sp>
          <p:nvSpPr>
            <p:cNvPr id="10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38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" y="0"/>
            <a:ext cx="9906001" cy="6858000"/>
            <a:chOff x="0" y="0"/>
            <a:chExt cx="9144001" cy="6858000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0" y="0"/>
              <a:ext cx="5219700" cy="3214688"/>
            </a:xfrm>
            <a:custGeom>
              <a:avLst/>
              <a:gdLst/>
              <a:ahLst/>
              <a:cxnLst>
                <a:cxn ang="0">
                  <a:pos x="3288" y="0"/>
                </a:cxn>
                <a:cxn ang="0">
                  <a:pos x="0" y="0"/>
                </a:cxn>
                <a:cxn ang="0">
                  <a:pos x="0" y="2025"/>
                </a:cxn>
                <a:cxn ang="0">
                  <a:pos x="2689" y="2025"/>
                </a:cxn>
                <a:cxn ang="0">
                  <a:pos x="3288" y="0"/>
                </a:cxn>
              </a:cxnLst>
              <a:rect l="0" t="0" r="r" b="b"/>
              <a:pathLst>
                <a:path w="3288" h="2025">
                  <a:moveTo>
                    <a:pt x="3288" y="0"/>
                  </a:moveTo>
                  <a:lnTo>
                    <a:pt x="0" y="0"/>
                  </a:lnTo>
                  <a:lnTo>
                    <a:pt x="0" y="2025"/>
                  </a:lnTo>
                  <a:lnTo>
                    <a:pt x="2689" y="2025"/>
                  </a:lnTo>
                  <a:lnTo>
                    <a:pt x="328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2170113" y="1774825"/>
              <a:ext cx="6973888" cy="5083175"/>
            </a:xfrm>
            <a:custGeom>
              <a:avLst/>
              <a:gdLst/>
              <a:ahLst/>
              <a:cxnLst>
                <a:cxn ang="0">
                  <a:pos x="4393" y="0"/>
                </a:cxn>
                <a:cxn ang="0">
                  <a:pos x="948" y="0"/>
                </a:cxn>
                <a:cxn ang="0">
                  <a:pos x="0" y="3202"/>
                </a:cxn>
                <a:cxn ang="0">
                  <a:pos x="4393" y="3202"/>
                </a:cxn>
                <a:cxn ang="0">
                  <a:pos x="4393" y="0"/>
                </a:cxn>
              </a:cxnLst>
              <a:rect l="0" t="0" r="r" b="b"/>
              <a:pathLst>
                <a:path w="4393" h="3202">
                  <a:moveTo>
                    <a:pt x="4393" y="0"/>
                  </a:moveTo>
                  <a:lnTo>
                    <a:pt x="948" y="0"/>
                  </a:lnTo>
                  <a:lnTo>
                    <a:pt x="0" y="3202"/>
                  </a:lnTo>
                  <a:lnTo>
                    <a:pt x="4393" y="3202"/>
                  </a:lnTo>
                  <a:lnTo>
                    <a:pt x="43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gray">
            <a:xfrm>
              <a:off x="3249613" y="1774825"/>
              <a:ext cx="1444625" cy="1439863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642" y="907"/>
                </a:cxn>
                <a:cxn ang="0">
                  <a:pos x="910" y="0"/>
                </a:cxn>
                <a:cxn ang="0">
                  <a:pos x="268" y="0"/>
                </a:cxn>
                <a:cxn ang="0">
                  <a:pos x="0" y="907"/>
                </a:cxn>
              </a:cxnLst>
              <a:rect l="0" t="0" r="r" b="b"/>
              <a:pathLst>
                <a:path w="910" h="907">
                  <a:moveTo>
                    <a:pt x="0" y="907"/>
                  </a:moveTo>
                  <a:lnTo>
                    <a:pt x="642" y="907"/>
                  </a:lnTo>
                  <a:lnTo>
                    <a:pt x="910" y="0"/>
                  </a:lnTo>
                  <a:lnTo>
                    <a:pt x="268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10"/>
          <p:cNvSpPr>
            <a:spLocks noGrp="1"/>
          </p:cNvSpPr>
          <p:nvPr>
            <p:ph type="title"/>
          </p:nvPr>
        </p:nvSpPr>
        <p:spPr bwMode="gray">
          <a:xfrm>
            <a:off x="5265035" y="2492896"/>
            <a:ext cx="4212468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lang="en-GB" sz="325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264543" y="5013325"/>
            <a:ext cx="4213830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r"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64" lvl="0" indent="-371464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039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divider 1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5952505.jpg"/>
          <p:cNvPicPr>
            <a:picLocks noChangeAspect="1"/>
          </p:cNvPicPr>
          <p:nvPr/>
        </p:nvPicPr>
        <p:blipFill>
          <a:blip r:embed="rId2" cstate="print"/>
          <a:srcRect t="2309" r="6279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Freeform 7"/>
          <p:cNvSpPr>
            <a:spLocks noChangeAspect="1"/>
          </p:cNvSpPr>
          <p:nvPr/>
        </p:nvSpPr>
        <p:spPr bwMode="gray">
          <a:xfrm>
            <a:off x="0" y="4518025"/>
            <a:ext cx="4919663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44488" y="4941168"/>
            <a:ext cx="396044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gray">
          <a:xfrm>
            <a:off x="1" y="4508500"/>
            <a:ext cx="4953001" cy="234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0"/>
              </a:cxn>
              <a:cxn ang="0">
                <a:pos x="2442" y="1480"/>
              </a:cxn>
              <a:cxn ang="0">
                <a:pos x="2880" y="0"/>
              </a:cxn>
              <a:cxn ang="0">
                <a:pos x="0" y="0"/>
              </a:cxn>
            </a:cxnLst>
            <a:rect l="0" t="0" r="r" b="b"/>
            <a:pathLst>
              <a:path w="2880" h="1480">
                <a:moveTo>
                  <a:pt x="0" y="0"/>
                </a:moveTo>
                <a:lnTo>
                  <a:pt x="0" y="1480"/>
                </a:lnTo>
                <a:lnTo>
                  <a:pt x="2442" y="1480"/>
                </a:lnTo>
                <a:lnTo>
                  <a:pt x="28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ctr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04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LAPTOP GUY compres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588" y="0"/>
            <a:ext cx="9902825" cy="6858000"/>
          </a:xfrm>
          <a:prstGeom prst="rect">
            <a:avLst/>
          </a:prstGeom>
          <a:noFill/>
        </p:spPr>
      </p:pic>
      <p:sp>
        <p:nvSpPr>
          <p:cNvPr id="11" name="Freeform 9"/>
          <p:cNvSpPr>
            <a:spLocks noChangeAspect="1"/>
          </p:cNvSpPr>
          <p:nvPr/>
        </p:nvSpPr>
        <p:spPr bwMode="gray">
          <a:xfrm>
            <a:off x="0" y="0"/>
            <a:ext cx="5397500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9"/>
          <p:cNvSpPr txBox="1">
            <a:spLocks/>
          </p:cNvSpPr>
          <p:nvPr/>
        </p:nvSpPr>
        <p:spPr bwMode="gray">
          <a:xfrm>
            <a:off x="324000" y="764704"/>
            <a:ext cx="41969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 userDrawn="1"/>
        </p:nvSpPr>
        <p:spPr bwMode="gray">
          <a:xfrm>
            <a:off x="0" y="-1588"/>
            <a:ext cx="5198700" cy="3209772"/>
          </a:xfrm>
          <a:custGeom>
            <a:avLst/>
            <a:gdLst/>
            <a:ahLst/>
            <a:cxnLst>
              <a:cxn ang="0">
                <a:pos x="3026" y="0"/>
              </a:cxn>
              <a:cxn ang="0">
                <a:pos x="0" y="0"/>
              </a:cxn>
              <a:cxn ang="0">
                <a:pos x="0" y="2024"/>
              </a:cxn>
              <a:cxn ang="0">
                <a:pos x="2427" y="2024"/>
              </a:cxn>
              <a:cxn ang="0">
                <a:pos x="3026" y="0"/>
              </a:cxn>
              <a:cxn ang="0">
                <a:pos x="3026" y="0"/>
              </a:cxn>
              <a:cxn ang="0">
                <a:pos x="3026" y="0"/>
              </a:cxn>
            </a:cxnLst>
            <a:rect l="0" t="0" r="r" b="b"/>
            <a:pathLst>
              <a:path w="3026" h="2024">
                <a:moveTo>
                  <a:pt x="3026" y="0"/>
                </a:moveTo>
                <a:lnTo>
                  <a:pt x="0" y="0"/>
                </a:lnTo>
                <a:lnTo>
                  <a:pt x="0" y="2024"/>
                </a:lnTo>
                <a:lnTo>
                  <a:pt x="2427" y="2024"/>
                </a:lnTo>
                <a:lnTo>
                  <a:pt x="3026" y="0"/>
                </a:lnTo>
                <a:moveTo>
                  <a:pt x="3026" y="0"/>
                </a:moveTo>
                <a:lnTo>
                  <a:pt x="3026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9"/>
          <p:cNvSpPr txBox="1">
            <a:spLocks/>
          </p:cNvSpPr>
          <p:nvPr userDrawn="1"/>
        </p:nvSpPr>
        <p:spPr bwMode="gray">
          <a:xfrm>
            <a:off x="351000" y="548680"/>
            <a:ext cx="40559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marL="0" marR="0" lvl="0" indent="0" algn="l" defTabSz="99057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271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23850" y="1440000"/>
            <a:ext cx="4176000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2700000"/>
            <a:ext cx="3764904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891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/>
        </p:nvSpPr>
        <p:spPr bwMode="gray">
          <a:xfrm>
            <a:off x="0" y="0"/>
            <a:ext cx="52181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0" y="4291200"/>
            <a:ext cx="4013350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333375" y="401620"/>
            <a:ext cx="2088000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7"/>
          <p:cNvSpPr>
            <a:spLocks noChangeAspect="1"/>
          </p:cNvSpPr>
          <p:nvPr userDrawn="1"/>
        </p:nvSpPr>
        <p:spPr bwMode="gray">
          <a:xfrm>
            <a:off x="0" y="0"/>
            <a:ext cx="52181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333375" y="401620"/>
            <a:ext cx="2088000" cy="765193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3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7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00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Key Issu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/>
          <p:cNvSpPr>
            <a:spLocks noChangeShapeType="1"/>
          </p:cNvSpPr>
          <p:nvPr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32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50837" y="1268412"/>
            <a:ext cx="4529932" cy="48974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5232" y="1268412"/>
            <a:ext cx="4529931" cy="48974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025232" y="188640"/>
            <a:ext cx="4529931" cy="504056"/>
          </a:xfrm>
        </p:spPr>
        <p:txBody>
          <a:bodyPr>
            <a:noAutofit/>
          </a:bodyPr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90897" y="0"/>
            <a:ext cx="971161" cy="700088"/>
            <a:chOff x="176213" y="0"/>
            <a:chExt cx="963612" cy="700088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76213" y="0"/>
              <a:ext cx="963612" cy="700088"/>
            </a:xfrm>
            <a:custGeom>
              <a:avLst/>
              <a:gdLst/>
              <a:ahLst/>
              <a:cxnLst>
                <a:cxn ang="0">
                  <a:pos x="96" y="13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36"/>
                </a:cxn>
                <a:cxn ang="0">
                  <a:pos x="607" y="0"/>
                </a:cxn>
                <a:cxn ang="0">
                  <a:pos x="511" y="0"/>
                </a:cxn>
                <a:cxn ang="0">
                  <a:pos x="511" y="136"/>
                </a:cxn>
                <a:cxn ang="0">
                  <a:pos x="607" y="136"/>
                </a:cxn>
                <a:cxn ang="0">
                  <a:pos x="607" y="0"/>
                </a:cxn>
                <a:cxn ang="0">
                  <a:pos x="96" y="441"/>
                </a:cxn>
                <a:cxn ang="0">
                  <a:pos x="0" y="441"/>
                </a:cxn>
                <a:cxn ang="0">
                  <a:pos x="0" y="305"/>
                </a:cxn>
                <a:cxn ang="0">
                  <a:pos x="96" y="305"/>
                </a:cxn>
                <a:cxn ang="0">
                  <a:pos x="96" y="441"/>
                </a:cxn>
                <a:cxn ang="0">
                  <a:pos x="607" y="305"/>
                </a:cxn>
                <a:cxn ang="0">
                  <a:pos x="511" y="305"/>
                </a:cxn>
                <a:cxn ang="0">
                  <a:pos x="511" y="441"/>
                </a:cxn>
                <a:cxn ang="0">
                  <a:pos x="607" y="441"/>
                </a:cxn>
                <a:cxn ang="0">
                  <a:pos x="607" y="305"/>
                </a:cxn>
              </a:cxnLst>
              <a:rect l="0" t="0" r="r" b="b"/>
              <a:pathLst>
                <a:path w="607" h="441">
                  <a:moveTo>
                    <a:pt x="96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36"/>
                  </a:lnTo>
                  <a:close/>
                  <a:moveTo>
                    <a:pt x="607" y="0"/>
                  </a:moveTo>
                  <a:lnTo>
                    <a:pt x="511" y="0"/>
                  </a:lnTo>
                  <a:lnTo>
                    <a:pt x="511" y="136"/>
                  </a:lnTo>
                  <a:lnTo>
                    <a:pt x="607" y="136"/>
                  </a:lnTo>
                  <a:lnTo>
                    <a:pt x="607" y="0"/>
                  </a:lnTo>
                  <a:close/>
                  <a:moveTo>
                    <a:pt x="96" y="441"/>
                  </a:moveTo>
                  <a:lnTo>
                    <a:pt x="0" y="441"/>
                  </a:lnTo>
                  <a:lnTo>
                    <a:pt x="0" y="305"/>
                  </a:lnTo>
                  <a:lnTo>
                    <a:pt x="96" y="305"/>
                  </a:lnTo>
                  <a:lnTo>
                    <a:pt x="96" y="441"/>
                  </a:lnTo>
                  <a:close/>
                  <a:moveTo>
                    <a:pt x="607" y="305"/>
                  </a:moveTo>
                  <a:lnTo>
                    <a:pt x="511" y="305"/>
                  </a:lnTo>
                  <a:lnTo>
                    <a:pt x="511" y="441"/>
                  </a:lnTo>
                  <a:lnTo>
                    <a:pt x="607" y="441"/>
                  </a:lnTo>
                  <a:lnTo>
                    <a:pt x="607" y="3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grpSp>
          <p:nvGrpSpPr>
            <p:cNvPr id="16" name="Group 24"/>
            <p:cNvGrpSpPr/>
            <p:nvPr userDrawn="1"/>
          </p:nvGrpSpPr>
          <p:grpSpPr>
            <a:xfrm>
              <a:off x="287338" y="215900"/>
              <a:ext cx="700087" cy="273050"/>
              <a:chOff x="287338" y="215900"/>
              <a:chExt cx="700087" cy="273050"/>
            </a:xfrm>
          </p:grpSpPr>
          <p:sp>
            <p:nvSpPr>
              <p:cNvPr id="17" name="Freeform 12"/>
              <p:cNvSpPr>
                <a:spLocks/>
              </p:cNvSpPr>
              <p:nvPr userDrawn="1"/>
            </p:nvSpPr>
            <p:spPr bwMode="auto">
              <a:xfrm>
                <a:off x="292100" y="219075"/>
                <a:ext cx="692150" cy="266700"/>
              </a:xfrm>
              <a:custGeom>
                <a:avLst/>
                <a:gdLst/>
                <a:ahLst/>
                <a:cxnLst>
                  <a:cxn ang="0">
                    <a:pos x="2214" y="1047"/>
                  </a:cxn>
                  <a:cxn ang="0">
                    <a:pos x="2013" y="956"/>
                  </a:cxn>
                  <a:cxn ang="0">
                    <a:pos x="1975" y="833"/>
                  </a:cxn>
                  <a:cxn ang="0">
                    <a:pos x="1975" y="822"/>
                  </a:cxn>
                  <a:cxn ang="0">
                    <a:pos x="1888" y="822"/>
                  </a:cxn>
                  <a:cxn ang="0">
                    <a:pos x="1835" y="1032"/>
                  </a:cxn>
                  <a:cxn ang="0">
                    <a:pos x="1680" y="1032"/>
                  </a:cxn>
                  <a:cxn ang="0">
                    <a:pos x="1742" y="822"/>
                  </a:cxn>
                  <a:cxn ang="0">
                    <a:pos x="1666" y="822"/>
                  </a:cxn>
                  <a:cxn ang="0">
                    <a:pos x="1530" y="1032"/>
                  </a:cxn>
                  <a:cxn ang="0">
                    <a:pos x="1403" y="1032"/>
                  </a:cxn>
                  <a:cxn ang="0">
                    <a:pos x="1390" y="822"/>
                  </a:cxn>
                  <a:cxn ang="0">
                    <a:pos x="1309" y="822"/>
                  </a:cxn>
                  <a:cxn ang="0">
                    <a:pos x="1247" y="1032"/>
                  </a:cxn>
                  <a:cxn ang="0">
                    <a:pos x="1117" y="1032"/>
                  </a:cxn>
                  <a:cxn ang="0">
                    <a:pos x="1181" y="822"/>
                  </a:cxn>
                  <a:cxn ang="0">
                    <a:pos x="808" y="822"/>
                  </a:cxn>
                  <a:cxn ang="0">
                    <a:pos x="815" y="829"/>
                  </a:cxn>
                  <a:cxn ang="0">
                    <a:pos x="798" y="826"/>
                  </a:cxn>
                  <a:cxn ang="0">
                    <a:pos x="737" y="1033"/>
                  </a:cxn>
                  <a:cxn ang="0">
                    <a:pos x="596" y="1033"/>
                  </a:cxn>
                  <a:cxn ang="0">
                    <a:pos x="660" y="822"/>
                  </a:cxn>
                  <a:cxn ang="0">
                    <a:pos x="431" y="822"/>
                  </a:cxn>
                  <a:cxn ang="0">
                    <a:pos x="530" y="1033"/>
                  </a:cxn>
                  <a:cxn ang="0">
                    <a:pos x="366" y="1033"/>
                  </a:cxn>
                  <a:cxn ang="0">
                    <a:pos x="281" y="822"/>
                  </a:cxn>
                  <a:cxn ang="0">
                    <a:pos x="215" y="822"/>
                  </a:cxn>
                  <a:cxn ang="0">
                    <a:pos x="213" y="830"/>
                  </a:cxn>
                  <a:cxn ang="0">
                    <a:pos x="154" y="1023"/>
                  </a:cxn>
                  <a:cxn ang="0">
                    <a:pos x="152" y="1033"/>
                  </a:cxn>
                  <a:cxn ang="0">
                    <a:pos x="0" y="1033"/>
                  </a:cxn>
                  <a:cxn ang="0">
                    <a:pos x="156" y="514"/>
                  </a:cxn>
                  <a:cxn ang="0">
                    <a:pos x="156" y="0"/>
                  </a:cxn>
                  <a:cxn ang="0">
                    <a:pos x="734" y="0"/>
                  </a:cxn>
                  <a:cxn ang="0">
                    <a:pos x="734" y="506"/>
                  </a:cxn>
                  <a:cxn ang="0">
                    <a:pos x="754" y="509"/>
                  </a:cxn>
                  <a:cxn ang="0">
                    <a:pos x="775" y="440"/>
                  </a:cxn>
                  <a:cxn ang="0">
                    <a:pos x="819" y="440"/>
                  </a:cxn>
                  <a:cxn ang="0">
                    <a:pos x="819" y="0"/>
                  </a:cxn>
                  <a:cxn ang="0">
                    <a:pos x="1395" y="0"/>
                  </a:cxn>
                  <a:cxn ang="0">
                    <a:pos x="1395" y="440"/>
                  </a:cxn>
                  <a:cxn ang="0">
                    <a:pos x="1480" y="440"/>
                  </a:cxn>
                  <a:cxn ang="0">
                    <a:pos x="1480" y="0"/>
                  </a:cxn>
                  <a:cxn ang="0">
                    <a:pos x="2056" y="0"/>
                  </a:cxn>
                  <a:cxn ang="0">
                    <a:pos x="2056" y="578"/>
                  </a:cxn>
                  <a:cxn ang="0">
                    <a:pos x="2075" y="553"/>
                  </a:cxn>
                  <a:cxn ang="0">
                    <a:pos x="2137" y="488"/>
                  </a:cxn>
                  <a:cxn ang="0">
                    <a:pos x="2141" y="485"/>
                  </a:cxn>
                  <a:cxn ang="0">
                    <a:pos x="2141" y="0"/>
                  </a:cxn>
                  <a:cxn ang="0">
                    <a:pos x="2717" y="0"/>
                  </a:cxn>
                  <a:cxn ang="0">
                    <a:pos x="2717" y="822"/>
                  </a:cxn>
                  <a:cxn ang="0">
                    <a:pos x="2494" y="822"/>
                  </a:cxn>
                  <a:cxn ang="0">
                    <a:pos x="2439" y="1019"/>
                  </a:cxn>
                  <a:cxn ang="0">
                    <a:pos x="2434" y="1021"/>
                  </a:cxn>
                  <a:cxn ang="0">
                    <a:pos x="2214" y="1047"/>
                  </a:cxn>
                </a:cxnLst>
                <a:rect l="0" t="0" r="r" b="b"/>
                <a:pathLst>
                  <a:path w="2717" h="1047">
                    <a:moveTo>
                      <a:pt x="2214" y="1047"/>
                    </a:moveTo>
                    <a:cubicBezTo>
                      <a:pt x="2150" y="1047"/>
                      <a:pt x="2063" y="1023"/>
                      <a:pt x="2013" y="956"/>
                    </a:cubicBezTo>
                    <a:cubicBezTo>
                      <a:pt x="1996" y="933"/>
                      <a:pt x="1975" y="893"/>
                      <a:pt x="1975" y="833"/>
                    </a:cubicBezTo>
                    <a:cubicBezTo>
                      <a:pt x="1975" y="822"/>
                      <a:pt x="1975" y="822"/>
                      <a:pt x="1975" y="822"/>
                    </a:cubicBezTo>
                    <a:cubicBezTo>
                      <a:pt x="1888" y="822"/>
                      <a:pt x="1888" y="822"/>
                      <a:pt x="1888" y="822"/>
                    </a:cubicBezTo>
                    <a:cubicBezTo>
                      <a:pt x="1835" y="1032"/>
                      <a:pt x="1835" y="1032"/>
                      <a:pt x="1835" y="1032"/>
                    </a:cubicBezTo>
                    <a:cubicBezTo>
                      <a:pt x="1680" y="1032"/>
                      <a:pt x="1680" y="1032"/>
                      <a:pt x="1680" y="1032"/>
                    </a:cubicBezTo>
                    <a:cubicBezTo>
                      <a:pt x="1742" y="822"/>
                      <a:pt x="1742" y="822"/>
                      <a:pt x="1742" y="822"/>
                    </a:cubicBezTo>
                    <a:cubicBezTo>
                      <a:pt x="1666" y="822"/>
                      <a:pt x="1666" y="822"/>
                      <a:pt x="1666" y="822"/>
                    </a:cubicBezTo>
                    <a:cubicBezTo>
                      <a:pt x="1530" y="1032"/>
                      <a:pt x="1530" y="1032"/>
                      <a:pt x="1530" y="1032"/>
                    </a:cubicBezTo>
                    <a:cubicBezTo>
                      <a:pt x="1403" y="1032"/>
                      <a:pt x="1403" y="1032"/>
                      <a:pt x="1403" y="1032"/>
                    </a:cubicBezTo>
                    <a:cubicBezTo>
                      <a:pt x="1390" y="822"/>
                      <a:pt x="1390" y="822"/>
                      <a:pt x="1390" y="822"/>
                    </a:cubicBezTo>
                    <a:cubicBezTo>
                      <a:pt x="1309" y="822"/>
                      <a:pt x="1309" y="822"/>
                      <a:pt x="1309" y="822"/>
                    </a:cubicBezTo>
                    <a:cubicBezTo>
                      <a:pt x="1247" y="1032"/>
                      <a:pt x="1247" y="1032"/>
                      <a:pt x="1247" y="1032"/>
                    </a:cubicBezTo>
                    <a:cubicBezTo>
                      <a:pt x="1117" y="1032"/>
                      <a:pt x="1117" y="1032"/>
                      <a:pt x="1117" y="1032"/>
                    </a:cubicBezTo>
                    <a:cubicBezTo>
                      <a:pt x="1181" y="822"/>
                      <a:pt x="1181" y="822"/>
                      <a:pt x="1181" y="822"/>
                    </a:cubicBezTo>
                    <a:cubicBezTo>
                      <a:pt x="808" y="822"/>
                      <a:pt x="808" y="822"/>
                      <a:pt x="808" y="822"/>
                    </a:cubicBezTo>
                    <a:cubicBezTo>
                      <a:pt x="815" y="829"/>
                      <a:pt x="815" y="829"/>
                      <a:pt x="815" y="829"/>
                    </a:cubicBezTo>
                    <a:cubicBezTo>
                      <a:pt x="798" y="826"/>
                      <a:pt x="798" y="826"/>
                      <a:pt x="798" y="826"/>
                    </a:cubicBezTo>
                    <a:cubicBezTo>
                      <a:pt x="737" y="1033"/>
                      <a:pt x="737" y="1033"/>
                      <a:pt x="737" y="1033"/>
                    </a:cubicBezTo>
                    <a:cubicBezTo>
                      <a:pt x="596" y="1033"/>
                      <a:pt x="596" y="1033"/>
                      <a:pt x="596" y="1033"/>
                    </a:cubicBezTo>
                    <a:cubicBezTo>
                      <a:pt x="660" y="822"/>
                      <a:pt x="660" y="822"/>
                      <a:pt x="660" y="822"/>
                    </a:cubicBezTo>
                    <a:cubicBezTo>
                      <a:pt x="431" y="822"/>
                      <a:pt x="431" y="822"/>
                      <a:pt x="431" y="822"/>
                    </a:cubicBezTo>
                    <a:cubicBezTo>
                      <a:pt x="530" y="1033"/>
                      <a:pt x="530" y="1033"/>
                      <a:pt x="530" y="1033"/>
                    </a:cubicBezTo>
                    <a:cubicBezTo>
                      <a:pt x="366" y="1033"/>
                      <a:pt x="366" y="1033"/>
                      <a:pt x="366" y="1033"/>
                    </a:cubicBezTo>
                    <a:cubicBezTo>
                      <a:pt x="281" y="822"/>
                      <a:pt x="281" y="822"/>
                      <a:pt x="281" y="822"/>
                    </a:cubicBezTo>
                    <a:cubicBezTo>
                      <a:pt x="215" y="822"/>
                      <a:pt x="215" y="822"/>
                      <a:pt x="215" y="822"/>
                    </a:cubicBezTo>
                    <a:cubicBezTo>
                      <a:pt x="213" y="830"/>
                      <a:pt x="213" y="830"/>
                      <a:pt x="213" y="830"/>
                    </a:cubicBezTo>
                    <a:cubicBezTo>
                      <a:pt x="181" y="933"/>
                      <a:pt x="156" y="1017"/>
                      <a:pt x="154" y="1023"/>
                    </a:cubicBezTo>
                    <a:cubicBezTo>
                      <a:pt x="152" y="1033"/>
                      <a:pt x="152" y="1033"/>
                      <a:pt x="152" y="1033"/>
                    </a:cubicBezTo>
                    <a:cubicBezTo>
                      <a:pt x="0" y="1033"/>
                      <a:pt x="0" y="1033"/>
                      <a:pt x="0" y="1033"/>
                    </a:cubicBezTo>
                    <a:cubicBezTo>
                      <a:pt x="156" y="514"/>
                      <a:pt x="156" y="514"/>
                      <a:pt x="156" y="514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4" y="506"/>
                      <a:pt x="734" y="506"/>
                      <a:pt x="734" y="506"/>
                    </a:cubicBezTo>
                    <a:cubicBezTo>
                      <a:pt x="754" y="509"/>
                      <a:pt x="754" y="509"/>
                      <a:pt x="754" y="509"/>
                    </a:cubicBezTo>
                    <a:cubicBezTo>
                      <a:pt x="775" y="440"/>
                      <a:pt x="775" y="440"/>
                      <a:pt x="775" y="440"/>
                    </a:cubicBezTo>
                    <a:cubicBezTo>
                      <a:pt x="819" y="440"/>
                      <a:pt x="819" y="440"/>
                      <a:pt x="819" y="44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1395" y="0"/>
                      <a:pt x="1395" y="0"/>
                      <a:pt x="1395" y="0"/>
                    </a:cubicBezTo>
                    <a:cubicBezTo>
                      <a:pt x="1395" y="440"/>
                      <a:pt x="1395" y="440"/>
                      <a:pt x="1395" y="440"/>
                    </a:cubicBezTo>
                    <a:cubicBezTo>
                      <a:pt x="1480" y="440"/>
                      <a:pt x="1480" y="440"/>
                      <a:pt x="1480" y="440"/>
                    </a:cubicBezTo>
                    <a:cubicBezTo>
                      <a:pt x="1480" y="0"/>
                      <a:pt x="1480" y="0"/>
                      <a:pt x="1480" y="0"/>
                    </a:cubicBezTo>
                    <a:cubicBezTo>
                      <a:pt x="2056" y="0"/>
                      <a:pt x="2056" y="0"/>
                      <a:pt x="2056" y="0"/>
                    </a:cubicBezTo>
                    <a:cubicBezTo>
                      <a:pt x="2056" y="578"/>
                      <a:pt x="2056" y="578"/>
                      <a:pt x="2056" y="578"/>
                    </a:cubicBezTo>
                    <a:cubicBezTo>
                      <a:pt x="2075" y="553"/>
                      <a:pt x="2075" y="553"/>
                      <a:pt x="2075" y="553"/>
                    </a:cubicBezTo>
                    <a:cubicBezTo>
                      <a:pt x="2094" y="527"/>
                      <a:pt x="2115" y="505"/>
                      <a:pt x="2137" y="488"/>
                    </a:cubicBezTo>
                    <a:cubicBezTo>
                      <a:pt x="2141" y="485"/>
                      <a:pt x="2141" y="485"/>
                      <a:pt x="2141" y="485"/>
                    </a:cubicBezTo>
                    <a:cubicBezTo>
                      <a:pt x="2141" y="0"/>
                      <a:pt x="2141" y="0"/>
                      <a:pt x="2141" y="0"/>
                    </a:cubicBezTo>
                    <a:cubicBezTo>
                      <a:pt x="2717" y="0"/>
                      <a:pt x="2717" y="0"/>
                      <a:pt x="2717" y="0"/>
                    </a:cubicBezTo>
                    <a:cubicBezTo>
                      <a:pt x="2717" y="822"/>
                      <a:pt x="2717" y="822"/>
                      <a:pt x="2717" y="822"/>
                    </a:cubicBezTo>
                    <a:cubicBezTo>
                      <a:pt x="2494" y="822"/>
                      <a:pt x="2494" y="822"/>
                      <a:pt x="2494" y="822"/>
                    </a:cubicBezTo>
                    <a:cubicBezTo>
                      <a:pt x="2439" y="1019"/>
                      <a:pt x="2439" y="1019"/>
                      <a:pt x="2439" y="1019"/>
                    </a:cubicBezTo>
                    <a:cubicBezTo>
                      <a:pt x="2434" y="1021"/>
                      <a:pt x="2434" y="1021"/>
                      <a:pt x="2434" y="1021"/>
                    </a:cubicBezTo>
                    <a:cubicBezTo>
                      <a:pt x="2397" y="1036"/>
                      <a:pt x="2285" y="1047"/>
                      <a:pt x="2214" y="10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  <p:sp>
            <p:nvSpPr>
              <p:cNvPr id="19" name="Freeform 14"/>
              <p:cNvSpPr>
                <a:spLocks noEditPoints="1"/>
              </p:cNvSpPr>
              <p:nvPr userDrawn="1"/>
            </p:nvSpPr>
            <p:spPr bwMode="auto">
              <a:xfrm>
                <a:off x="287338" y="215900"/>
                <a:ext cx="700087" cy="273050"/>
              </a:xfrm>
              <a:custGeom>
                <a:avLst/>
                <a:gdLst/>
                <a:ahLst/>
                <a:cxnLst>
                  <a:cxn ang="0">
                    <a:pos x="2452" y="1042"/>
                  </a:cxn>
                  <a:cxn ang="0">
                    <a:pos x="2018" y="973"/>
                  </a:cxn>
                  <a:cxn ang="0">
                    <a:pos x="1910" y="844"/>
                  </a:cxn>
                  <a:cxn ang="0">
                    <a:pos x="1680" y="1054"/>
                  </a:cxn>
                  <a:cxn ang="0">
                    <a:pos x="1686" y="844"/>
                  </a:cxn>
                  <a:cxn ang="0">
                    <a:pos x="1407" y="1054"/>
                  </a:cxn>
                  <a:cxn ang="0">
                    <a:pos x="1331" y="844"/>
                  </a:cxn>
                  <a:cxn ang="0">
                    <a:pos x="1117" y="1054"/>
                  </a:cxn>
                  <a:cxn ang="0">
                    <a:pos x="822" y="844"/>
                  </a:cxn>
                  <a:cxn ang="0">
                    <a:pos x="758" y="1054"/>
                  </a:cxn>
                  <a:cxn ang="0">
                    <a:pos x="660" y="844"/>
                  </a:cxn>
                  <a:cxn ang="0">
                    <a:pos x="560" y="1054"/>
                  </a:cxn>
                  <a:cxn ang="0">
                    <a:pos x="287" y="844"/>
                  </a:cxn>
                  <a:cxn ang="0">
                    <a:pos x="178" y="1037"/>
                  </a:cxn>
                  <a:cxn ang="0">
                    <a:pos x="0" y="1054"/>
                  </a:cxn>
                  <a:cxn ang="0">
                    <a:pos x="160" y="0"/>
                  </a:cxn>
                  <a:cxn ang="0">
                    <a:pos x="758" y="517"/>
                  </a:cxn>
                  <a:cxn ang="0">
                    <a:pos x="822" y="441"/>
                  </a:cxn>
                  <a:cxn ang="0">
                    <a:pos x="1419" y="0"/>
                  </a:cxn>
                  <a:cxn ang="0">
                    <a:pos x="1483" y="441"/>
                  </a:cxn>
                  <a:cxn ang="0">
                    <a:pos x="2080" y="0"/>
                  </a:cxn>
                  <a:cxn ang="0">
                    <a:pos x="2145" y="491"/>
                  </a:cxn>
                  <a:cxn ang="0">
                    <a:pos x="2742" y="0"/>
                  </a:cxn>
                  <a:cxn ang="0">
                    <a:pos x="2516" y="844"/>
                  </a:cxn>
                  <a:cxn ang="0">
                    <a:pos x="2145" y="844"/>
                  </a:cxn>
                  <a:cxn ang="0">
                    <a:pos x="2253" y="943"/>
                  </a:cxn>
                  <a:cxn ang="0">
                    <a:pos x="2354" y="844"/>
                  </a:cxn>
                  <a:cxn ang="0">
                    <a:pos x="330" y="462"/>
                  </a:cxn>
                  <a:cxn ang="0">
                    <a:pos x="29" y="1033"/>
                  </a:cxn>
                  <a:cxn ang="0">
                    <a:pos x="330" y="462"/>
                  </a:cxn>
                  <a:cxn ang="0">
                    <a:pos x="508" y="462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387" y="1033"/>
                  </a:cxn>
                  <a:cxn ang="0">
                    <a:pos x="383" y="726"/>
                  </a:cxn>
                  <a:cxn ang="0">
                    <a:pos x="1065" y="635"/>
                  </a:cxn>
                  <a:cxn ang="0">
                    <a:pos x="832" y="724"/>
                  </a:cxn>
                  <a:cxn ang="0">
                    <a:pos x="1065" y="635"/>
                  </a:cxn>
                  <a:cxn ang="0">
                    <a:pos x="943" y="462"/>
                  </a:cxn>
                  <a:cxn ang="0">
                    <a:pos x="625" y="1033"/>
                  </a:cxn>
                  <a:cxn ang="0">
                    <a:pos x="810" y="807"/>
                  </a:cxn>
                  <a:cxn ang="0">
                    <a:pos x="1183" y="635"/>
                  </a:cxn>
                  <a:cxn ang="0">
                    <a:pos x="1795" y="462"/>
                  </a:cxn>
                  <a:cxn ang="0">
                    <a:pos x="1506" y="462"/>
                  </a:cxn>
                  <a:cxn ang="0">
                    <a:pos x="1146" y="1033"/>
                  </a:cxn>
                  <a:cxn ang="0">
                    <a:pos x="1397" y="544"/>
                  </a:cxn>
                  <a:cxn ang="0">
                    <a:pos x="1538" y="1033"/>
                  </a:cxn>
                  <a:cxn ang="0">
                    <a:pos x="1708" y="1033"/>
                  </a:cxn>
                  <a:cxn ang="0">
                    <a:pos x="1983" y="462"/>
                  </a:cxn>
                  <a:cxn ang="0">
                    <a:pos x="2015" y="745"/>
                  </a:cxn>
                  <a:cxn ang="0">
                    <a:pos x="2444" y="1022"/>
                  </a:cxn>
                  <a:cxn ang="0">
                    <a:pos x="2283" y="734"/>
                  </a:cxn>
                  <a:cxn ang="0">
                    <a:pos x="2384" y="820"/>
                  </a:cxn>
                  <a:cxn ang="0">
                    <a:pos x="2253" y="965"/>
                  </a:cxn>
                  <a:cxn ang="0">
                    <a:pos x="2343" y="533"/>
                  </a:cxn>
                  <a:cxn ang="0">
                    <a:pos x="2435" y="646"/>
                  </a:cxn>
                  <a:cxn ang="0">
                    <a:pos x="2354" y="450"/>
                  </a:cxn>
                </a:cxnLst>
                <a:rect l="0" t="0" r="r" b="b"/>
                <a:pathLst>
                  <a:path w="2742" h="1069">
                    <a:moveTo>
                      <a:pt x="2462" y="1038"/>
                    </a:moveTo>
                    <a:cubicBezTo>
                      <a:pt x="2452" y="1042"/>
                      <a:pt x="2452" y="1042"/>
                      <a:pt x="2452" y="1042"/>
                    </a:cubicBezTo>
                    <a:cubicBezTo>
                      <a:pt x="2414" y="1057"/>
                      <a:pt x="2300" y="1069"/>
                      <a:pt x="2228" y="1069"/>
                    </a:cubicBezTo>
                    <a:cubicBezTo>
                      <a:pt x="2161" y="1069"/>
                      <a:pt x="2070" y="1043"/>
                      <a:pt x="2018" y="973"/>
                    </a:cubicBezTo>
                    <a:cubicBezTo>
                      <a:pt x="1998" y="946"/>
                      <a:pt x="1979" y="904"/>
                      <a:pt x="1978" y="844"/>
                    </a:cubicBezTo>
                    <a:cubicBezTo>
                      <a:pt x="1910" y="844"/>
                      <a:pt x="1910" y="844"/>
                      <a:pt x="1910" y="844"/>
                    </a:cubicBezTo>
                    <a:cubicBezTo>
                      <a:pt x="1857" y="1054"/>
                      <a:pt x="1857" y="1054"/>
                      <a:pt x="1857" y="1054"/>
                    </a:cubicBezTo>
                    <a:cubicBezTo>
                      <a:pt x="1680" y="1054"/>
                      <a:pt x="1680" y="1054"/>
                      <a:pt x="1680" y="1054"/>
                    </a:cubicBezTo>
                    <a:cubicBezTo>
                      <a:pt x="1742" y="844"/>
                      <a:pt x="1742" y="844"/>
                      <a:pt x="1742" y="844"/>
                    </a:cubicBezTo>
                    <a:cubicBezTo>
                      <a:pt x="1686" y="844"/>
                      <a:pt x="1686" y="844"/>
                      <a:pt x="1686" y="844"/>
                    </a:cubicBezTo>
                    <a:cubicBezTo>
                      <a:pt x="1550" y="1054"/>
                      <a:pt x="1550" y="1054"/>
                      <a:pt x="1550" y="1054"/>
                    </a:cubicBezTo>
                    <a:cubicBezTo>
                      <a:pt x="1407" y="1054"/>
                      <a:pt x="1407" y="1054"/>
                      <a:pt x="1407" y="1054"/>
                    </a:cubicBezTo>
                    <a:cubicBezTo>
                      <a:pt x="1394" y="844"/>
                      <a:pt x="1394" y="844"/>
                      <a:pt x="1394" y="844"/>
                    </a:cubicBezTo>
                    <a:cubicBezTo>
                      <a:pt x="1331" y="844"/>
                      <a:pt x="1331" y="844"/>
                      <a:pt x="1331" y="844"/>
                    </a:cubicBezTo>
                    <a:cubicBezTo>
                      <a:pt x="1269" y="1054"/>
                      <a:pt x="1269" y="1054"/>
                      <a:pt x="1269" y="1054"/>
                    </a:cubicBezTo>
                    <a:cubicBezTo>
                      <a:pt x="1117" y="1054"/>
                      <a:pt x="1117" y="1054"/>
                      <a:pt x="1117" y="1054"/>
                    </a:cubicBezTo>
                    <a:cubicBezTo>
                      <a:pt x="1181" y="844"/>
                      <a:pt x="1181" y="844"/>
                      <a:pt x="1181" y="844"/>
                    </a:cubicBezTo>
                    <a:cubicBezTo>
                      <a:pt x="822" y="844"/>
                      <a:pt x="822" y="844"/>
                      <a:pt x="822" y="844"/>
                    </a:cubicBezTo>
                    <a:cubicBezTo>
                      <a:pt x="822" y="840"/>
                      <a:pt x="822" y="840"/>
                      <a:pt x="822" y="840"/>
                    </a:cubicBezTo>
                    <a:cubicBezTo>
                      <a:pt x="758" y="1054"/>
                      <a:pt x="758" y="1054"/>
                      <a:pt x="758" y="1054"/>
                    </a:cubicBezTo>
                    <a:cubicBezTo>
                      <a:pt x="596" y="1054"/>
                      <a:pt x="596" y="1054"/>
                      <a:pt x="596" y="1054"/>
                    </a:cubicBezTo>
                    <a:cubicBezTo>
                      <a:pt x="660" y="844"/>
                      <a:pt x="660" y="844"/>
                      <a:pt x="660" y="844"/>
                    </a:cubicBezTo>
                    <a:cubicBezTo>
                      <a:pt x="462" y="844"/>
                      <a:pt x="462" y="844"/>
                      <a:pt x="462" y="844"/>
                    </a:cubicBezTo>
                    <a:cubicBezTo>
                      <a:pt x="560" y="1054"/>
                      <a:pt x="560" y="1054"/>
                      <a:pt x="560" y="1054"/>
                    </a:cubicBezTo>
                    <a:cubicBezTo>
                      <a:pt x="373" y="1054"/>
                      <a:pt x="373" y="1054"/>
                      <a:pt x="373" y="1054"/>
                    </a:cubicBezTo>
                    <a:cubicBezTo>
                      <a:pt x="287" y="844"/>
                      <a:pt x="287" y="844"/>
                      <a:pt x="287" y="844"/>
                    </a:cubicBezTo>
                    <a:cubicBezTo>
                      <a:pt x="237" y="844"/>
                      <a:pt x="237" y="844"/>
                      <a:pt x="237" y="844"/>
                    </a:cubicBezTo>
                    <a:cubicBezTo>
                      <a:pt x="205" y="947"/>
                      <a:pt x="180" y="1031"/>
                      <a:pt x="178" y="1037"/>
                    </a:cubicBezTo>
                    <a:cubicBezTo>
                      <a:pt x="175" y="1054"/>
                      <a:pt x="175" y="1054"/>
                      <a:pt x="175" y="1054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160" y="523"/>
                      <a:pt x="160" y="523"/>
                      <a:pt x="160" y="523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58" y="517"/>
                      <a:pt x="758" y="517"/>
                      <a:pt x="758" y="517"/>
                    </a:cubicBezTo>
                    <a:cubicBezTo>
                      <a:pt x="781" y="441"/>
                      <a:pt x="781" y="441"/>
                      <a:pt x="781" y="441"/>
                    </a:cubicBezTo>
                    <a:cubicBezTo>
                      <a:pt x="822" y="441"/>
                      <a:pt x="822" y="441"/>
                      <a:pt x="822" y="441"/>
                    </a:cubicBezTo>
                    <a:cubicBezTo>
                      <a:pt x="822" y="0"/>
                      <a:pt x="822" y="0"/>
                      <a:pt x="822" y="0"/>
                    </a:cubicBezTo>
                    <a:cubicBezTo>
                      <a:pt x="1419" y="0"/>
                      <a:pt x="1419" y="0"/>
                      <a:pt x="1419" y="0"/>
                    </a:cubicBezTo>
                    <a:cubicBezTo>
                      <a:pt x="1419" y="441"/>
                      <a:pt x="1419" y="441"/>
                      <a:pt x="1419" y="441"/>
                    </a:cubicBezTo>
                    <a:cubicBezTo>
                      <a:pt x="1483" y="441"/>
                      <a:pt x="1483" y="441"/>
                      <a:pt x="1483" y="441"/>
                    </a:cubicBezTo>
                    <a:cubicBezTo>
                      <a:pt x="1483" y="0"/>
                      <a:pt x="1483" y="0"/>
                      <a:pt x="1483" y="0"/>
                    </a:cubicBezTo>
                    <a:cubicBezTo>
                      <a:pt x="2080" y="0"/>
                      <a:pt x="2080" y="0"/>
                      <a:pt x="2080" y="0"/>
                    </a:cubicBezTo>
                    <a:cubicBezTo>
                      <a:pt x="2080" y="557"/>
                      <a:pt x="2080" y="557"/>
                      <a:pt x="2080" y="557"/>
                    </a:cubicBezTo>
                    <a:cubicBezTo>
                      <a:pt x="2101" y="530"/>
                      <a:pt x="2122" y="508"/>
                      <a:pt x="2145" y="491"/>
                    </a:cubicBezTo>
                    <a:cubicBezTo>
                      <a:pt x="2145" y="0"/>
                      <a:pt x="2145" y="0"/>
                      <a:pt x="2145" y="0"/>
                    </a:cubicBezTo>
                    <a:cubicBezTo>
                      <a:pt x="2742" y="0"/>
                      <a:pt x="2742" y="0"/>
                      <a:pt x="2742" y="0"/>
                    </a:cubicBezTo>
                    <a:cubicBezTo>
                      <a:pt x="2742" y="844"/>
                      <a:pt x="2742" y="844"/>
                      <a:pt x="2742" y="844"/>
                    </a:cubicBezTo>
                    <a:cubicBezTo>
                      <a:pt x="2516" y="844"/>
                      <a:pt x="2516" y="844"/>
                      <a:pt x="2516" y="844"/>
                    </a:cubicBezTo>
                    <a:lnTo>
                      <a:pt x="2462" y="1038"/>
                    </a:lnTo>
                    <a:close/>
                    <a:moveTo>
                      <a:pt x="2145" y="844"/>
                    </a:moveTo>
                    <a:cubicBezTo>
                      <a:pt x="2146" y="871"/>
                      <a:pt x="2151" y="894"/>
                      <a:pt x="2163" y="909"/>
                    </a:cubicBezTo>
                    <a:cubicBezTo>
                      <a:pt x="2180" y="932"/>
                      <a:pt x="2210" y="943"/>
                      <a:pt x="2253" y="943"/>
                    </a:cubicBezTo>
                    <a:cubicBezTo>
                      <a:pt x="2301" y="943"/>
                      <a:pt x="2319" y="938"/>
                      <a:pt x="2324" y="936"/>
                    </a:cubicBezTo>
                    <a:cubicBezTo>
                      <a:pt x="2354" y="844"/>
                      <a:pt x="2354" y="844"/>
                      <a:pt x="2354" y="844"/>
                    </a:cubicBezTo>
                    <a:lnTo>
                      <a:pt x="2145" y="844"/>
                    </a:lnTo>
                    <a:close/>
                    <a:moveTo>
                      <a:pt x="330" y="462"/>
                    </a:moveTo>
                    <a:cubicBezTo>
                      <a:pt x="200" y="462"/>
                      <a:pt x="200" y="462"/>
                      <a:pt x="200" y="462"/>
                    </a:cubicBezTo>
                    <a:cubicBezTo>
                      <a:pt x="29" y="1033"/>
                      <a:pt x="29" y="1033"/>
                      <a:pt x="29" y="1033"/>
                    </a:cubicBezTo>
                    <a:cubicBezTo>
                      <a:pt x="157" y="1033"/>
                      <a:pt x="157" y="1033"/>
                      <a:pt x="157" y="1033"/>
                    </a:cubicBezTo>
                    <a:cubicBezTo>
                      <a:pt x="160" y="1021"/>
                      <a:pt x="330" y="462"/>
                      <a:pt x="330" y="462"/>
                    </a:cubicBezTo>
                    <a:moveTo>
                      <a:pt x="665" y="462"/>
                    </a:moveTo>
                    <a:cubicBezTo>
                      <a:pt x="508" y="462"/>
                      <a:pt x="508" y="462"/>
                      <a:pt x="508" y="462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387" y="1033"/>
                      <a:pt x="387" y="1033"/>
                      <a:pt x="387" y="1033"/>
                    </a:cubicBezTo>
                    <a:cubicBezTo>
                      <a:pt x="526" y="1033"/>
                      <a:pt x="526" y="1033"/>
                      <a:pt x="526" y="1033"/>
                    </a:cubicBezTo>
                    <a:cubicBezTo>
                      <a:pt x="383" y="726"/>
                      <a:pt x="383" y="726"/>
                      <a:pt x="383" y="726"/>
                    </a:cubicBezTo>
                    <a:lnTo>
                      <a:pt x="665" y="462"/>
                    </a:lnTo>
                    <a:close/>
                    <a:moveTo>
                      <a:pt x="1065" y="635"/>
                    </a:moveTo>
                    <a:cubicBezTo>
                      <a:pt x="1046" y="693"/>
                      <a:pt x="1020" y="722"/>
                      <a:pt x="934" y="724"/>
                    </a:cubicBezTo>
                    <a:cubicBezTo>
                      <a:pt x="905" y="724"/>
                      <a:pt x="874" y="724"/>
                      <a:pt x="832" y="724"/>
                    </a:cubicBezTo>
                    <a:cubicBezTo>
                      <a:pt x="884" y="544"/>
                      <a:pt x="884" y="544"/>
                      <a:pt x="884" y="544"/>
                    </a:cubicBezTo>
                    <a:cubicBezTo>
                      <a:pt x="1013" y="544"/>
                      <a:pt x="1099" y="534"/>
                      <a:pt x="1065" y="635"/>
                    </a:cubicBezTo>
                    <a:moveTo>
                      <a:pt x="1183" y="635"/>
                    </a:moveTo>
                    <a:cubicBezTo>
                      <a:pt x="1216" y="459"/>
                      <a:pt x="1074" y="461"/>
                      <a:pt x="943" y="462"/>
                    </a:cubicBezTo>
                    <a:cubicBezTo>
                      <a:pt x="797" y="462"/>
                      <a:pt x="797" y="462"/>
                      <a:pt x="797" y="462"/>
                    </a:cubicBezTo>
                    <a:cubicBezTo>
                      <a:pt x="625" y="1033"/>
                      <a:pt x="625" y="1033"/>
                      <a:pt x="625" y="1033"/>
                    </a:cubicBezTo>
                    <a:cubicBezTo>
                      <a:pt x="742" y="1033"/>
                      <a:pt x="742" y="1033"/>
                      <a:pt x="742" y="1033"/>
                    </a:cubicBezTo>
                    <a:cubicBezTo>
                      <a:pt x="810" y="807"/>
                      <a:pt x="810" y="807"/>
                      <a:pt x="810" y="807"/>
                    </a:cubicBezTo>
                    <a:cubicBezTo>
                      <a:pt x="904" y="807"/>
                      <a:pt x="904" y="807"/>
                      <a:pt x="904" y="807"/>
                    </a:cubicBezTo>
                    <a:cubicBezTo>
                      <a:pt x="1086" y="808"/>
                      <a:pt x="1166" y="727"/>
                      <a:pt x="1183" y="635"/>
                    </a:cubicBezTo>
                    <a:moveTo>
                      <a:pt x="1983" y="462"/>
                    </a:moveTo>
                    <a:cubicBezTo>
                      <a:pt x="1795" y="462"/>
                      <a:pt x="1795" y="462"/>
                      <a:pt x="1795" y="462"/>
                    </a:cubicBezTo>
                    <a:cubicBezTo>
                      <a:pt x="1567" y="778"/>
                      <a:pt x="1512" y="956"/>
                      <a:pt x="1512" y="956"/>
                    </a:cubicBezTo>
                    <a:cubicBezTo>
                      <a:pt x="1534" y="755"/>
                      <a:pt x="1506" y="462"/>
                      <a:pt x="1506" y="462"/>
                    </a:cubicBezTo>
                    <a:cubicBezTo>
                      <a:pt x="1320" y="462"/>
                      <a:pt x="1320" y="462"/>
                      <a:pt x="1320" y="462"/>
                    </a:cubicBezTo>
                    <a:cubicBezTo>
                      <a:pt x="1146" y="1033"/>
                      <a:pt x="1146" y="1033"/>
                      <a:pt x="1146" y="1033"/>
                    </a:cubicBezTo>
                    <a:cubicBezTo>
                      <a:pt x="1253" y="1033"/>
                      <a:pt x="1253" y="1033"/>
                      <a:pt x="1253" y="1033"/>
                    </a:cubicBezTo>
                    <a:cubicBezTo>
                      <a:pt x="1397" y="544"/>
                      <a:pt x="1397" y="544"/>
                      <a:pt x="1397" y="544"/>
                    </a:cubicBezTo>
                    <a:cubicBezTo>
                      <a:pt x="1427" y="1033"/>
                      <a:pt x="1427" y="1033"/>
                      <a:pt x="1427" y="1033"/>
                    </a:cubicBezTo>
                    <a:cubicBezTo>
                      <a:pt x="1538" y="1033"/>
                      <a:pt x="1538" y="1033"/>
                      <a:pt x="1538" y="1033"/>
                    </a:cubicBezTo>
                    <a:cubicBezTo>
                      <a:pt x="1854" y="544"/>
                      <a:pt x="1854" y="544"/>
                      <a:pt x="1854" y="544"/>
                    </a:cubicBezTo>
                    <a:cubicBezTo>
                      <a:pt x="1708" y="1033"/>
                      <a:pt x="1708" y="1033"/>
                      <a:pt x="1708" y="1033"/>
                    </a:cubicBezTo>
                    <a:cubicBezTo>
                      <a:pt x="1841" y="1033"/>
                      <a:pt x="1841" y="1033"/>
                      <a:pt x="1841" y="1033"/>
                    </a:cubicBezTo>
                    <a:lnTo>
                      <a:pt x="1983" y="462"/>
                    </a:lnTo>
                    <a:close/>
                    <a:moveTo>
                      <a:pt x="2354" y="450"/>
                    </a:moveTo>
                    <a:cubicBezTo>
                      <a:pt x="2239" y="450"/>
                      <a:pt x="2097" y="476"/>
                      <a:pt x="2015" y="745"/>
                    </a:cubicBezTo>
                    <a:cubicBezTo>
                      <a:pt x="1947" y="971"/>
                      <a:pt x="2113" y="1047"/>
                      <a:pt x="2228" y="1047"/>
                    </a:cubicBezTo>
                    <a:cubicBezTo>
                      <a:pt x="2304" y="1047"/>
                      <a:pt x="2412" y="1035"/>
                      <a:pt x="2444" y="1022"/>
                    </a:cubicBezTo>
                    <a:cubicBezTo>
                      <a:pt x="2525" y="734"/>
                      <a:pt x="2525" y="734"/>
                      <a:pt x="2525" y="734"/>
                    </a:cubicBezTo>
                    <a:cubicBezTo>
                      <a:pt x="2283" y="734"/>
                      <a:pt x="2283" y="734"/>
                      <a:pt x="2283" y="734"/>
                    </a:cubicBezTo>
                    <a:cubicBezTo>
                      <a:pt x="2256" y="820"/>
                      <a:pt x="2256" y="820"/>
                      <a:pt x="2256" y="820"/>
                    </a:cubicBezTo>
                    <a:cubicBezTo>
                      <a:pt x="2384" y="820"/>
                      <a:pt x="2384" y="820"/>
                      <a:pt x="2384" y="820"/>
                    </a:cubicBezTo>
                    <a:cubicBezTo>
                      <a:pt x="2344" y="945"/>
                      <a:pt x="2344" y="945"/>
                      <a:pt x="2344" y="945"/>
                    </a:cubicBezTo>
                    <a:cubicBezTo>
                      <a:pt x="2344" y="945"/>
                      <a:pt x="2349" y="965"/>
                      <a:pt x="2253" y="965"/>
                    </a:cubicBezTo>
                    <a:cubicBezTo>
                      <a:pt x="2132" y="965"/>
                      <a:pt x="2099" y="881"/>
                      <a:pt x="2138" y="742"/>
                    </a:cubicBezTo>
                    <a:cubicBezTo>
                      <a:pt x="2175" y="613"/>
                      <a:pt x="2234" y="527"/>
                      <a:pt x="2343" y="533"/>
                    </a:cubicBezTo>
                    <a:cubicBezTo>
                      <a:pt x="2417" y="536"/>
                      <a:pt x="2459" y="563"/>
                      <a:pt x="2438" y="631"/>
                    </a:cubicBezTo>
                    <a:cubicBezTo>
                      <a:pt x="2437" y="636"/>
                      <a:pt x="2436" y="642"/>
                      <a:pt x="2435" y="646"/>
                    </a:cubicBezTo>
                    <a:cubicBezTo>
                      <a:pt x="2552" y="646"/>
                      <a:pt x="2552" y="646"/>
                      <a:pt x="2552" y="646"/>
                    </a:cubicBezTo>
                    <a:cubicBezTo>
                      <a:pt x="2582" y="559"/>
                      <a:pt x="2522" y="450"/>
                      <a:pt x="2354" y="450"/>
                    </a:cubicBezTo>
                  </a:path>
                </a:pathLst>
              </a:custGeom>
              <a:solidFill>
                <a:srgbClr val="00338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50488" y="1268760"/>
            <a:ext cx="4524504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31009" y="1268760"/>
            <a:ext cx="452450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11"/>
          <p:cNvSpPr>
            <a:spLocks/>
          </p:cNvSpPr>
          <p:nvPr/>
        </p:nvSpPr>
        <p:spPr bwMode="gray">
          <a:xfrm>
            <a:off x="0" y="0"/>
            <a:ext cx="9909441" cy="10572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66"/>
              </a:cxn>
              <a:cxn ang="0">
                <a:pos x="5564" y="666"/>
              </a:cxn>
              <a:cxn ang="0">
                <a:pos x="5762" y="0"/>
              </a:cxn>
              <a:cxn ang="0">
                <a:pos x="0" y="0"/>
              </a:cxn>
            </a:cxnLst>
            <a:rect l="0" t="0" r="r" b="b"/>
            <a:pathLst>
              <a:path w="5762" h="666">
                <a:moveTo>
                  <a:pt x="0" y="0"/>
                </a:moveTo>
                <a:lnTo>
                  <a:pt x="0" y="666"/>
                </a:lnTo>
                <a:lnTo>
                  <a:pt x="5564" y="666"/>
                </a:lnTo>
                <a:lnTo>
                  <a:pt x="576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350489" y="1268760"/>
            <a:ext cx="9205023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gray">
          <a:xfrm>
            <a:off x="350489" y="6446520"/>
            <a:ext cx="791487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8000" rIns="0" bIns="0">
            <a:noAutofit/>
          </a:bodyPr>
          <a:lstStyle/>
          <a:p>
            <a:pPr algn="l">
              <a:spcBef>
                <a:spcPct val="40000"/>
              </a:spcBef>
            </a:pP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© 20</a:t>
            </a:r>
            <a:r>
              <a:rPr lang="en-US" sz="700" dirty="0" smtClean="0">
                <a:solidFill>
                  <a:srgbClr val="00338D"/>
                </a:solidFill>
                <a:latin typeface="+mn-lt"/>
              </a:rPr>
              <a:t>15</a:t>
            </a: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 ЗАО «КПМГ», компания, зарегистрированная в соответствии с законодательством Российской Федерации</a:t>
            </a:r>
            <a:r>
              <a:rPr lang="en-US" sz="700" dirty="0" smtClean="0">
                <a:solidFill>
                  <a:srgbClr val="00338D"/>
                </a:solidFill>
                <a:latin typeface="+mn-lt"/>
              </a:rPr>
              <a:t>, </a:t>
            </a: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  <a:r>
              <a:rPr lang="en-US" sz="700" dirty="0" smtClean="0">
                <a:solidFill>
                  <a:srgbClr val="00338D"/>
                </a:solidFill>
                <a:latin typeface="+mn-lt"/>
              </a:rPr>
              <a:t> </a:t>
            </a: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Все права защищены.</a:t>
            </a:r>
            <a:endParaRPr lang="en-US" sz="700" dirty="0">
              <a:solidFill>
                <a:srgbClr val="00338D"/>
              </a:solidFill>
              <a:latin typeface="+mn-lt"/>
            </a:endParaRPr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350489" y="116632"/>
            <a:ext cx="92050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350489" y="6381328"/>
            <a:ext cx="9204674" cy="0"/>
          </a:xfrm>
          <a:prstGeom prst="line">
            <a:avLst/>
          </a:prstGeom>
          <a:noFill/>
          <a:ln w="3175">
            <a:solidFill>
              <a:srgbClr val="97989A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1950" dirty="0"/>
          </a:p>
        </p:txBody>
      </p:sp>
      <p:sp>
        <p:nvSpPr>
          <p:cNvPr id="34" name="Rectangle 33"/>
          <p:cNvSpPr/>
          <p:nvPr/>
        </p:nvSpPr>
        <p:spPr bwMode="gray">
          <a:xfrm>
            <a:off x="8992470" y="6381330"/>
            <a:ext cx="545491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8000" tIns="78000" rIns="0" bIns="0">
            <a:noAutofit/>
          </a:bodyPr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US" sz="975" smtClean="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US" sz="975" dirty="0">
              <a:solidFill>
                <a:srgbClr val="00338D"/>
              </a:solidFill>
              <a:latin typeface="Arial"/>
            </a:endParaRPr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2" y="1052737"/>
            <a:ext cx="9905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endParaRPr lang="en-GB" sz="1950" dirty="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endParaRPr lang="en-GB" sz="1950" dirty="0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endParaRPr lang="en-GB" sz="1950" dirty="0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endParaRPr lang="en-GB" sz="195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77" r:id="rId7"/>
    <p:sldLayoutId id="2147483775" r:id="rId8"/>
    <p:sldLayoutId id="2147483776" r:id="rId9"/>
    <p:sldLayoutId id="2147483791" r:id="rId10"/>
    <p:sldLayoutId id="2147483792" r:id="rId11"/>
    <p:sldLayoutId id="2147483793" r:id="rId12"/>
    <p:sldLayoutId id="2147483785" r:id="rId13"/>
    <p:sldLayoutId id="2147483794" r:id="rId14"/>
    <p:sldLayoutId id="2147483778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780" r:id="rId21"/>
    <p:sldLayoutId id="2147483779" r:id="rId22"/>
    <p:sldLayoutId id="2147483783" r:id="rId23"/>
    <p:sldLayoutId id="2147483781" r:id="rId24"/>
    <p:sldLayoutId id="2147483800" r:id="rId25"/>
    <p:sldLayoutId id="2147483784" r:id="rId26"/>
    <p:sldLayoutId id="2147483801" r:id="rId27"/>
  </p:sldLayoutIdLst>
  <p:txStyles>
    <p:titleStyle>
      <a:lvl1pPr algn="l" defTabSz="990570" rtl="0" eaLnBrk="1" latinLnBrk="0" hangingPunct="1">
        <a:spcBef>
          <a:spcPct val="0"/>
        </a:spcBef>
        <a:buNone/>
        <a:defRPr lang="en-GB" sz="195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90570" rtl="0" eaLnBrk="1" latinLnBrk="0" hangingPunct="1">
        <a:lnSpc>
          <a:spcPct val="100000"/>
        </a:lnSpc>
        <a:spcBef>
          <a:spcPts val="650"/>
        </a:spcBef>
        <a:buFont typeface="Arial" pitchFamily="34" charset="0"/>
        <a:buNone/>
        <a:defRPr lang="en-US" sz="1083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90570" rtl="0" eaLnBrk="1" latinLnBrk="0" hangingPunct="1">
        <a:lnSpc>
          <a:spcPct val="100000"/>
        </a:lnSpc>
        <a:spcBef>
          <a:spcPts val="650"/>
        </a:spcBef>
        <a:buFont typeface="Arial" pitchFamily="34" charset="0"/>
        <a:buNone/>
        <a:defRPr lang="en-US" sz="108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92611" indent="-19261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■"/>
        <a:defRPr lang="en-US" sz="108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85221" indent="-19261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–"/>
        <a:defRPr lang="en-US" sz="108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79553" indent="-18917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■"/>
        <a:defRPr lang="en-GB" sz="1083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80761" indent="-201210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–"/>
        <a:defRPr lang="en-GB" sz="1083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969933" indent="-18917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■"/>
        <a:defRPr lang="en-GB" sz="1083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171143" indent="-201210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–"/>
        <a:defRPr lang="en-GB" sz="1083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360314" indent="-18917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■"/>
        <a:defRPr lang="en-GB" sz="1083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/>
          </p:cNvGrpSpPr>
          <p:nvPr/>
        </p:nvGrpSpPr>
        <p:grpSpPr bwMode="gray">
          <a:xfrm>
            <a:off x="273050" y="1268413"/>
            <a:ext cx="9359900" cy="4897437"/>
            <a:chOff x="272350" y="1268700"/>
            <a:chExt cx="9361300" cy="4896602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272350" y="1268700"/>
              <a:ext cx="9361300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4881552" y="1268700"/>
              <a:ext cx="142896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 rot="5400000">
              <a:off x="4880780" y="-963649"/>
              <a:ext cx="144438" cy="93613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2504709" y="1268700"/>
              <a:ext cx="144485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7256808" y="1268700"/>
              <a:ext cx="144484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0" y="0"/>
            <a:ext cx="9904413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2480" y="1268760"/>
            <a:ext cx="936104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72480" y="116632"/>
            <a:ext cx="93610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273050" y="6381328"/>
            <a:ext cx="93599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34" name="Rectangle 33"/>
          <p:cNvSpPr/>
          <p:nvPr/>
        </p:nvSpPr>
        <p:spPr bwMode="gray">
          <a:xfrm>
            <a:off x="9129713" y="6381328"/>
            <a:ext cx="503237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90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Arial"/>
            </a:endParaRPr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1" y="1052736"/>
            <a:ext cx="9905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gray">
          <a:xfrm>
            <a:off x="270569" y="6381329"/>
            <a:ext cx="7130355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l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© 2014 ЗАО «КПМГ», компания, зарегистрированная в соответствии с законодательством Российской Федерации и являющаяся частью группы KPMG </a:t>
            </a:r>
            <a:r>
              <a:rPr lang="ru-RU" sz="600" dirty="0" err="1" smtClean="0">
                <a:solidFill>
                  <a:srgbClr val="00338D"/>
                </a:solidFill>
                <a:latin typeface="+mn-lt"/>
              </a:rPr>
              <a:t>Europe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 LLP; </a:t>
            </a:r>
            <a:br>
              <a:rPr lang="ru-RU" sz="600" dirty="0" smtClean="0">
                <a:solidFill>
                  <a:srgbClr val="00338D"/>
                </a:solidFill>
                <a:latin typeface="+mn-lt"/>
              </a:rPr>
            </a:b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член сети независимых фирм КПМГ, входящих в ассоциацию KPMG </a:t>
            </a:r>
            <a:r>
              <a:rPr lang="ru-RU" sz="600" dirty="0" err="1" smtClean="0">
                <a:solidFill>
                  <a:srgbClr val="00338D"/>
                </a:solidFill>
                <a:latin typeface="+mn-lt"/>
              </a:rPr>
              <a:t>International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 </a:t>
            </a:r>
            <a:r>
              <a:rPr lang="ru-RU" sz="600" dirty="0" err="1" smtClean="0">
                <a:solidFill>
                  <a:srgbClr val="00338D"/>
                </a:solidFill>
                <a:latin typeface="+mn-lt"/>
              </a:rPr>
              <a:t>Cooperative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 (“KPMG </a:t>
            </a:r>
            <a:r>
              <a:rPr lang="ru-RU" sz="600" dirty="0" err="1" smtClean="0">
                <a:solidFill>
                  <a:srgbClr val="00338D"/>
                </a:solidFill>
                <a:latin typeface="+mn-lt"/>
              </a:rPr>
              <a:t>International</a:t>
            </a:r>
            <a:r>
              <a:rPr lang="ru-RU" sz="600" dirty="0" smtClean="0">
                <a:solidFill>
                  <a:srgbClr val="00338D"/>
                </a:solidFill>
                <a:latin typeface="+mn-lt"/>
              </a:rPr>
              <a:t>”), зарегистрированную по законодательству Швейцарии. Все права защищены.</a:t>
            </a:r>
          </a:p>
        </p:txBody>
      </p:sp>
    </p:spTree>
    <p:extLst>
      <p:ext uri="{BB962C8B-B14F-4D97-AF65-F5344CB8AC3E}">
        <p14:creationId xmlns:p14="http://schemas.microsoft.com/office/powerpoint/2010/main" val="35032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GB" sz="180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Введение налога на финансовый результат</a:t>
            </a:r>
            <a:br>
              <a:rPr lang="ru-RU" sz="1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Международный опыт</a:t>
            </a:r>
            <a:br>
              <a:rPr lang="ru-RU" sz="1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(на примере </a:t>
            </a:r>
            <a:r>
              <a:rPr lang="ru-RU" sz="1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Великобритании</a:t>
            </a:r>
            <a:r>
              <a:rPr lang="en-US" sz="1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Норвегии)</a:t>
            </a:r>
            <a:endParaRPr lang="en-GB" sz="1000" dirty="0"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472" y="3140968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Михаил Орлов, партнер КПМГ</a:t>
            </a:r>
            <a:endParaRPr lang="en-GB" sz="1400" b="1" dirty="0">
              <a:solidFill>
                <a:schemeClr val="bg1"/>
              </a:solidFill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</a:rPr>
              <a:t>М</a:t>
            </a:r>
            <a:r>
              <a:rPr lang="ru-RU" sz="1400" b="1" dirty="0" smtClean="0">
                <a:solidFill>
                  <a:schemeClr val="bg1"/>
                </a:solidFill>
              </a:rPr>
              <a:t>арт 2015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7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9361040" cy="576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Международный опыт налогообложения нефтедобывающего сектора (1/2)</a:t>
            </a:r>
            <a:endParaRPr lang="en-GB" dirty="0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0"/>
          </p:nvPr>
        </p:nvSpPr>
        <p:spPr>
          <a:xfrm>
            <a:off x="23812" y="1066800"/>
            <a:ext cx="9361040" cy="489654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400" dirty="0" smtClean="0"/>
          </a:p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000" dirty="0" smtClean="0"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en-US" sz="1000" dirty="0" smtClean="0">
              <a:cs typeface="Arial" pitchFamily="34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176212" y="1219200"/>
            <a:ext cx="9361040" cy="4896544"/>
          </a:xfrm>
          <a:prstGeom prst="rect">
            <a:avLst/>
          </a:prstGeom>
          <a:noFill/>
        </p:spPr>
        <p:txBody>
          <a:bodyPr vert="horz" wrap="square" lIns="54000" tIns="54000" rIns="54000" bIns="54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tx1"/>
                </a:solidFill>
              </a:rPr>
              <a:t>Системы налогообложения нефтяной отрасли на основе взимания природной ренты (далее – рентные системы) получили определенное распространение среди крупнейших нефтедобывающих стран. В то же время, необходимо учитывать следующее</a:t>
            </a:r>
            <a:r>
              <a:rPr lang="en-US" sz="1200" b="0" dirty="0" smtClean="0">
                <a:solidFill>
                  <a:schemeClr val="tx1"/>
                </a:solidFill>
              </a:rPr>
              <a:t>:</a:t>
            </a:r>
          </a:p>
          <a:p>
            <a:pPr marL="463550" lvl="2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 smtClean="0"/>
              <a:t>Рентные системы, </a:t>
            </a:r>
            <a:r>
              <a:rPr lang="ru-RU" sz="1200" dirty="0"/>
              <a:t>включающие ресурсный налог</a:t>
            </a:r>
            <a:r>
              <a:rPr lang="en-US" sz="1200" dirty="0"/>
              <a:t>/</a:t>
            </a:r>
            <a:r>
              <a:rPr lang="ru-RU" sz="1200" dirty="0" smtClean="0"/>
              <a:t>роялти и налог на прибыль, применяются в юрисдикциях, для которых  проблема истощения ресурсной базы и увеличения доли </a:t>
            </a:r>
            <a:r>
              <a:rPr lang="ru-RU" sz="1200" dirty="0" err="1" smtClean="0"/>
              <a:t>трудноизвлекаемых</a:t>
            </a:r>
            <a:r>
              <a:rPr lang="ru-RU" sz="1200" dirty="0" smtClean="0"/>
              <a:t> запасов (ТРИЗ) неактуальна (например, Саудовская Аравия, Катар, ОАЭ)</a:t>
            </a:r>
            <a:endParaRPr lang="en-US" sz="1200" dirty="0" smtClean="0"/>
          </a:p>
          <a:p>
            <a:pPr marL="463550" lvl="2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 smtClean="0"/>
              <a:t>Несмотря на то что в рамках рентных систем добыча нефти на обычных месторождениях облагается налогом на прибыль и роялти, в отношении разработки ТРИЗ могут устанавливаться специальные системы налогообложения, фактически аналогичные налогу на финансовый результат (НФР) (например, в </a:t>
            </a:r>
            <a:r>
              <a:rPr lang="ru-RU" sz="1200" dirty="0"/>
              <a:t>Канаде при расчете размера роялти в </a:t>
            </a:r>
            <a:r>
              <a:rPr lang="ru-RU" sz="1200" dirty="0" smtClean="0"/>
              <a:t>отношении налогообложения разработки нефтяных песков учитываются расходы на разработку)</a:t>
            </a:r>
          </a:p>
          <a:p>
            <a:pPr marL="463550" lvl="2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tx1"/>
                </a:solidFill>
              </a:rPr>
              <a:t>Схожая рентной системе система </a:t>
            </a:r>
            <a:r>
              <a:rPr lang="ru-RU" sz="1200" b="0" dirty="0">
                <a:solidFill>
                  <a:schemeClr val="tx1"/>
                </a:solidFill>
              </a:rPr>
              <a:t>налогообложения действует в Казахстане (сочетание экспортных пошлин, налога на прибыль, ресурсного налога и налога на сверхприбыль). </a:t>
            </a:r>
            <a:r>
              <a:rPr lang="ru-RU" sz="1200" b="0" dirty="0" smtClean="0">
                <a:solidFill>
                  <a:schemeClr val="tx1"/>
                </a:solidFill>
              </a:rPr>
              <a:t>В </a:t>
            </a:r>
            <a:r>
              <a:rPr lang="ru-RU" sz="1200" b="0" dirty="0">
                <a:solidFill>
                  <a:schemeClr val="tx1"/>
                </a:solidFill>
              </a:rPr>
              <a:t>то же время, по </a:t>
            </a:r>
            <a:r>
              <a:rPr lang="ru-RU" sz="1200" b="0" dirty="0" smtClean="0">
                <a:solidFill>
                  <a:schemeClr val="tx1"/>
                </a:solidFill>
              </a:rPr>
              <a:t>оценкам </a:t>
            </a:r>
            <a:r>
              <a:rPr lang="ru-RU" sz="1200" b="0" dirty="0">
                <a:solidFill>
                  <a:schemeClr val="tx1"/>
                </a:solidFill>
              </a:rPr>
              <a:t>Казахстанской ассоциации организаций нефтегазового и энергетического комплекса </a:t>
            </a:r>
            <a:r>
              <a:rPr lang="en-US" sz="1200" b="0" dirty="0" smtClean="0">
                <a:solidFill>
                  <a:schemeClr val="tx1"/>
                </a:solidFill>
              </a:rPr>
              <a:t>“</a:t>
            </a:r>
            <a:r>
              <a:rPr lang="en-US" sz="1200" b="0" dirty="0" err="1" smtClean="0">
                <a:solidFill>
                  <a:schemeClr val="tx1"/>
                </a:solidFill>
              </a:rPr>
              <a:t>Kazenergy</a:t>
            </a:r>
            <a:r>
              <a:rPr lang="en-US" sz="1200" b="0" dirty="0" smtClean="0">
                <a:solidFill>
                  <a:schemeClr val="tx1"/>
                </a:solidFill>
              </a:rPr>
              <a:t>”,</a:t>
            </a:r>
            <a:r>
              <a:rPr lang="ru-RU" sz="1200" b="0" dirty="0" smtClean="0">
                <a:solidFill>
                  <a:schemeClr val="tx1"/>
                </a:solidFill>
              </a:rPr>
              <a:t> действующая система является неэффективной и препятствует притоку инвестиций. Кроме того, начиная с 2015 г. в Казахстане намечается снижение запасов углеводородов, что с высокой вероятностью потребует дальнейшего реформирования системы налогообложения.</a:t>
            </a:r>
          </a:p>
          <a:p>
            <a:pPr lvl="2" indent="0" algn="just">
              <a:spcAft>
                <a:spcPts val="600"/>
              </a:spcAft>
              <a:buClr>
                <a:srgbClr val="002060"/>
              </a:buClr>
              <a:buSzPct val="150000"/>
              <a:buNone/>
            </a:pPr>
            <a:r>
              <a:rPr lang="ru-RU" sz="1200" b="1" dirty="0" smtClean="0">
                <a:solidFill>
                  <a:schemeClr val="accent4"/>
                </a:solidFill>
              </a:rPr>
              <a:t>Таким образом, нельзя утверждать, что взимание природной ренты является повсеместной практикой налогообложения добычи нефти </a:t>
            </a:r>
          </a:p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9361040" cy="576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Международный опыт налогообложения нефтедобывающего сектора</a:t>
            </a:r>
            <a:r>
              <a:rPr lang="ru-RU" dirty="0"/>
              <a:t> </a:t>
            </a:r>
            <a:r>
              <a:rPr lang="ru-RU" dirty="0" smtClean="0"/>
              <a:t>(2</a:t>
            </a:r>
            <a:r>
              <a:rPr lang="en-US" dirty="0" smtClean="0"/>
              <a:t>/</a:t>
            </a:r>
            <a:r>
              <a:rPr lang="ru-RU" dirty="0" smtClean="0"/>
              <a:t>4)</a:t>
            </a:r>
            <a:endParaRPr lang="en-GB" dirty="0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0"/>
          </p:nvPr>
        </p:nvSpPr>
        <p:spPr>
          <a:xfrm>
            <a:off x="23812" y="1066800"/>
            <a:ext cx="9361040" cy="489654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400" dirty="0" smtClean="0"/>
          </a:p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000" dirty="0" smtClean="0"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en-US" sz="1000" dirty="0" smtClean="0">
              <a:cs typeface="Arial" pitchFamily="34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176212" y="1052736"/>
            <a:ext cx="9361040" cy="5048944"/>
          </a:xfrm>
          <a:prstGeom prst="rect">
            <a:avLst/>
          </a:prstGeom>
          <a:noFill/>
        </p:spPr>
        <p:txBody>
          <a:bodyPr vert="horz" wrap="square" lIns="54000" tIns="54000" rIns="54000" bIns="54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tx1"/>
                </a:solidFill>
              </a:rPr>
              <a:t>В то же время, в юрисдикциях, где намечается (или уже происходит) долгосрочное падение нефтедобычи, происходит постепенный отказ от налогообложения объемов добычи и замена на налогообложение финансового результата. Показательными примерами в этой связи являются системы </a:t>
            </a:r>
            <a:r>
              <a:rPr lang="ru-RU" sz="1200" dirty="0" smtClean="0">
                <a:solidFill>
                  <a:schemeClr val="accent4"/>
                </a:solidFill>
              </a:rPr>
              <a:t>налогообложения в Норвегии и Великобритании.</a:t>
            </a: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tx1"/>
                </a:solidFill>
              </a:rPr>
              <a:t>В указанных странах </a:t>
            </a:r>
            <a:r>
              <a:rPr lang="ru-RU" sz="1200" dirty="0" smtClean="0">
                <a:solidFill>
                  <a:schemeClr val="accent4"/>
                </a:solidFill>
              </a:rPr>
              <a:t>пик добычи уже прошел (в Великобритании – в 1999 г., в Норвегии – в 2004 г.) и на данный момент наблюдается долговременный спад</a:t>
            </a:r>
            <a:r>
              <a:rPr lang="en-US" sz="1200" dirty="0" smtClean="0">
                <a:solidFill>
                  <a:schemeClr val="accent4"/>
                </a:solidFill>
              </a:rPr>
              <a:t>:</a:t>
            </a:r>
            <a:endParaRPr lang="ru-RU" sz="1200" dirty="0" smtClean="0">
              <a:solidFill>
                <a:schemeClr val="accent4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accent4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1784648" y="2060848"/>
          <a:ext cx="6604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9361040" cy="576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Международный опыт налогообложения нефтедобывающего сектора</a:t>
            </a:r>
            <a:r>
              <a:rPr lang="ru-RU" dirty="0"/>
              <a:t> </a:t>
            </a:r>
            <a:r>
              <a:rPr lang="ru-RU" dirty="0" smtClean="0"/>
              <a:t>(3</a:t>
            </a:r>
            <a:r>
              <a:rPr lang="en-US" dirty="0" smtClean="0"/>
              <a:t>/</a:t>
            </a:r>
            <a:r>
              <a:rPr lang="ru-RU" dirty="0" smtClean="0"/>
              <a:t>4)</a:t>
            </a:r>
            <a:endParaRPr lang="en-GB" dirty="0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0"/>
          </p:nvPr>
        </p:nvSpPr>
        <p:spPr>
          <a:xfrm>
            <a:off x="23812" y="1066800"/>
            <a:ext cx="9361040" cy="489654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400" dirty="0" smtClean="0"/>
          </a:p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000" dirty="0" smtClean="0"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en-US" sz="1000" dirty="0" smtClean="0">
              <a:cs typeface="Arial" pitchFamily="34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176212" y="1066800"/>
            <a:ext cx="9361040" cy="5048944"/>
          </a:xfrm>
          <a:prstGeom prst="rect">
            <a:avLst/>
          </a:prstGeom>
          <a:noFill/>
        </p:spPr>
        <p:txBody>
          <a:bodyPr vert="horz" wrap="square" lIns="54000" tIns="54000" rIns="54000" bIns="54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tx1"/>
                </a:solidFill>
              </a:rPr>
              <a:t>Изначально налоговая система Великобритании основывалась на аналогичных принципах, что и действующая система налогообложения России – сочетание налогообложения прибыли (корпоративный налог + дополнительный сбор, налог на нефтедобычу) и налогообложения объема добытой нефти (роялти).</a:t>
            </a: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tx1"/>
                </a:solidFill>
              </a:rPr>
              <a:t>После того как в 2000 г. началось долгосрочное падение добычи, роялти были отмены (в 2004 г).</a:t>
            </a: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4"/>
                </a:solidFill>
              </a:rPr>
              <a:t>Отмена роялти (аналог российского НДПИ) не привел к падению налоговых поступлений. Более того, произошло увеличение поступлений за счет налогообложения прибыли нефтедобывающих компаний</a:t>
            </a:r>
            <a:r>
              <a:rPr lang="en-US" sz="1200" dirty="0">
                <a:solidFill>
                  <a:schemeClr val="accent4"/>
                </a:solidFill>
              </a:rPr>
              <a:t>: c </a:t>
            </a:r>
            <a:r>
              <a:rPr lang="en-US" sz="1200" dirty="0" smtClean="0">
                <a:solidFill>
                  <a:schemeClr val="accent4"/>
                </a:solidFill>
              </a:rPr>
              <a:t>5</a:t>
            </a:r>
            <a:r>
              <a:rPr lang="ru-RU" sz="1200" dirty="0" smtClean="0">
                <a:solidFill>
                  <a:schemeClr val="accent4"/>
                </a:solidFill>
              </a:rPr>
              <a:t> </a:t>
            </a:r>
            <a:r>
              <a:rPr lang="en-US" sz="1200" dirty="0" smtClean="0">
                <a:solidFill>
                  <a:schemeClr val="accent4"/>
                </a:solidFill>
              </a:rPr>
              <a:t>115 </a:t>
            </a:r>
            <a:r>
              <a:rPr lang="ru-RU" sz="1200" dirty="0" smtClean="0">
                <a:solidFill>
                  <a:schemeClr val="accent4"/>
                </a:solidFill>
              </a:rPr>
              <a:t>млн. фунтов в 2004 г. </a:t>
            </a:r>
            <a:r>
              <a:rPr lang="ru-RU" sz="1200" dirty="0">
                <a:solidFill>
                  <a:schemeClr val="accent4"/>
                </a:solidFill>
              </a:rPr>
              <a:t>до </a:t>
            </a:r>
            <a:r>
              <a:rPr lang="ru-RU" sz="1200" dirty="0" smtClean="0">
                <a:solidFill>
                  <a:schemeClr val="accent4"/>
                </a:solidFill>
              </a:rPr>
              <a:t>12 393 млн. фунтов в 2008 г. На 2014 г. уровень поступлений от нефтедобычи незначительно ниже уровня аналогичных поступлений 2004 г.</a:t>
            </a:r>
            <a:endParaRPr lang="ru-RU" sz="1200" dirty="0">
              <a:solidFill>
                <a:schemeClr val="accent4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accent4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accent4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272480" y="2420888"/>
          <a:ext cx="9264772" cy="391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47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9361040" cy="576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Международный опыт налогообложения нефтедобывающего сектора</a:t>
            </a:r>
            <a:r>
              <a:rPr lang="ru-RU" dirty="0"/>
              <a:t> </a:t>
            </a:r>
            <a:r>
              <a:rPr lang="ru-RU" dirty="0" smtClean="0"/>
              <a:t>(4</a:t>
            </a:r>
            <a:r>
              <a:rPr lang="en-US" dirty="0" smtClean="0"/>
              <a:t>/</a:t>
            </a:r>
            <a:r>
              <a:rPr lang="ru-RU" dirty="0" smtClean="0"/>
              <a:t>4)</a:t>
            </a:r>
            <a:endParaRPr lang="en-GB" dirty="0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0"/>
          </p:nvPr>
        </p:nvSpPr>
        <p:spPr>
          <a:xfrm>
            <a:off x="23812" y="1066800"/>
            <a:ext cx="9361040" cy="489654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400" dirty="0" smtClean="0"/>
          </a:p>
          <a:p>
            <a:pPr algn="just">
              <a:spcAft>
                <a:spcPts val="600"/>
              </a:spcAft>
              <a:buClr>
                <a:srgbClr val="002060"/>
              </a:buClr>
              <a:buSzPct val="150000"/>
            </a:pPr>
            <a:endParaRPr lang="ru-RU" sz="1000" dirty="0" smtClean="0"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en-US" sz="1000" dirty="0" smtClean="0">
              <a:cs typeface="Arial" pitchFamily="34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176212" y="1066800"/>
            <a:ext cx="9361040" cy="5048944"/>
          </a:xfrm>
          <a:prstGeom prst="rect">
            <a:avLst/>
          </a:prstGeom>
          <a:noFill/>
        </p:spPr>
        <p:txBody>
          <a:bodyPr vert="horz" wrap="square" lIns="54000" tIns="54000" rIns="54000" bIns="54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tx1"/>
                </a:solidFill>
              </a:rPr>
              <a:t>Изначально налоговая система Норвегии основывалась на аналогичных принципах, что и ДНС России – сочетание налогообложения прибыли (корпоративный налог + нефтегазовый налог), налогообложения объема добытой нефти (роялти) + природоохранных налогов и сборов. При этом доля бюджетных поступлений от роялти никогда не была значительной.</a:t>
            </a: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tx1"/>
                </a:solidFill>
              </a:rPr>
              <a:t>После того, как в 2004 г началось долгосрочное падение добычи, роялти были отмены (в 2006 г).</a:t>
            </a: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4"/>
                </a:solidFill>
              </a:rPr>
              <a:t>Отмена роялти (аналог российского НДПИ) никак не отразилось на налоговых поступлениях в бюджет. Более того,  начиная с 1999 г. наблюдается устойчивый рост налоговых поступлений в бюджет. </a:t>
            </a:r>
            <a:r>
              <a:rPr lang="ru-RU" sz="1200" dirty="0">
                <a:solidFill>
                  <a:schemeClr val="accent4"/>
                </a:solidFill>
              </a:rPr>
              <a:t> </a:t>
            </a:r>
            <a:r>
              <a:rPr lang="ru-RU" sz="1200" dirty="0" smtClean="0">
                <a:solidFill>
                  <a:schemeClr val="accent4"/>
                </a:solidFill>
              </a:rPr>
              <a:t>Падение налоговых поступлений началось только в 2013 г.  - с 230 млрд крон в 2012 г. до 206 млрд крон. Прогноз на 2015-2016 гг. </a:t>
            </a:r>
            <a:r>
              <a:rPr lang="ru-RU" sz="1200" dirty="0">
                <a:solidFill>
                  <a:schemeClr val="accent4"/>
                </a:solidFill>
              </a:rPr>
              <a:t> </a:t>
            </a:r>
            <a:r>
              <a:rPr lang="ru-RU" sz="1200" dirty="0" smtClean="0">
                <a:solidFill>
                  <a:schemeClr val="accent4"/>
                </a:solidFill>
              </a:rPr>
              <a:t>- 176 млрд. крон. Однако данная негативная тенденция никак не связана с налоговой реформой, а является следствием падения цен на нефть.</a:t>
            </a:r>
            <a:endParaRPr lang="en-US" sz="1200" dirty="0">
              <a:solidFill>
                <a:schemeClr val="accent4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accent4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72480" y="2636912"/>
          <a:ext cx="9264772" cy="370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0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3048" y="3789363"/>
            <a:ext cx="9359901" cy="2663973"/>
          </a:xfrm>
        </p:spPr>
        <p:txBody>
          <a:bodyPr anchor="b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Данный материал подготовлен </a:t>
            </a:r>
            <a:r>
              <a:rPr lang="ru-RU" dirty="0"/>
              <a:t>ЗАО «КПМГ», компанией, зарегистрированной в соответствии с законодательством Российской Федерации и являющейся частью группы KPMG </a:t>
            </a:r>
            <a:r>
              <a:rPr lang="ru-RU" dirty="0" err="1"/>
              <a:t>Europe</a:t>
            </a:r>
            <a:r>
              <a:rPr lang="ru-RU" dirty="0"/>
              <a:t> LLP; членом сети независимых фирм КПМГ, входящих в ассоциацию KPMG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Cooperative</a:t>
            </a:r>
            <a:r>
              <a:rPr lang="ru-RU" dirty="0"/>
              <a:t> (“KPMG </a:t>
            </a:r>
            <a:r>
              <a:rPr lang="ru-RU" dirty="0" err="1"/>
              <a:t>International</a:t>
            </a:r>
            <a:r>
              <a:rPr lang="ru-RU" dirty="0"/>
              <a:t>”), зарегистрированной по законодательству Швейцарии. </a:t>
            </a:r>
            <a:r>
              <a:rPr lang="ru-RU" dirty="0" smtClean="0"/>
              <a:t>Любые коммерческие предложения, </a:t>
            </a:r>
            <a:r>
              <a:rPr lang="ru-RU" dirty="0"/>
              <a:t>подготовленные ЗАО «КПМГ», </a:t>
            </a:r>
            <a:r>
              <a:rPr lang="ru-RU" dirty="0" smtClean="0"/>
              <a:t>вступают </a:t>
            </a:r>
            <a:r>
              <a:rPr lang="ru-RU" dirty="0"/>
              <a:t>в силу во всех отношениях только после обсуждения, согласования и подписания соответствующего договора.  KPMG </a:t>
            </a:r>
            <a:r>
              <a:rPr lang="ru-RU" dirty="0" err="1"/>
              <a:t>International</a:t>
            </a:r>
            <a:r>
              <a:rPr lang="ru-RU" dirty="0"/>
              <a:t> не оказывает профессиональных услуг клиентам. Ни одна из фирм – членов сети КПМГ не имеет полномочий связывать обязательствами перед третьими лицами KPMG </a:t>
            </a:r>
            <a:r>
              <a:rPr lang="ru-RU" dirty="0" err="1"/>
              <a:t>International</a:t>
            </a:r>
            <a:r>
              <a:rPr lang="ru-RU" dirty="0"/>
              <a:t> или любую из фирм – членов сети КПМГ, равно </a:t>
            </a:r>
            <a:r>
              <a:rPr lang="ru-RU" dirty="0" smtClean="0"/>
              <a:t>как </a:t>
            </a:r>
            <a:r>
              <a:rPr lang="ru-RU" dirty="0"/>
              <a:t>и KPMG </a:t>
            </a:r>
            <a:r>
              <a:rPr lang="ru-RU" dirty="0" err="1"/>
              <a:t>International</a:t>
            </a:r>
            <a:r>
              <a:rPr lang="ru-RU" dirty="0"/>
              <a:t> не вправе связывать такими обязательствами ни одну из фирм – членов сети КПМГ.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КПМГ оставляет за собой право (1) изменять условия </a:t>
            </a:r>
            <a:r>
              <a:rPr lang="ru-RU" dirty="0" smtClean="0"/>
              <a:t>коммерческих предложений по </a:t>
            </a:r>
            <a:r>
              <a:rPr lang="ru-RU" dirty="0"/>
              <a:t>завершении стандартных процедур по управлению рисками, включающих в себя акцептование клиента и предлагаемых услуг и отсутствие конфликта интересов; (2) согласовывать и заключать договоры на оказание услуг, включающие общие условия ведения бизнеса компании КПМГ.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Персональные данные, содержащиеся в настоящем Предложении, подлежат обработке в соответствии Федеральным законом от 27.07.2006 № 152-ФЗ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</a:t>
            </a:r>
            <a:r>
              <a:rPr lang="ru-RU" dirty="0"/>
              <a:t>О персональных данных».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© 201</a:t>
            </a:r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/>
              <a:t>ЗАО «КПМГ», компания, зарегистрированная в соответствии </a:t>
            </a:r>
            <a:r>
              <a:rPr lang="ru-RU" dirty="0" smtClean="0"/>
              <a:t>с </a:t>
            </a:r>
            <a:r>
              <a:rPr lang="ru-RU" dirty="0"/>
              <a:t>законодательством Российской Федерации и являющаяся частью группы KPMG </a:t>
            </a:r>
            <a:r>
              <a:rPr lang="ru-RU" dirty="0" err="1"/>
              <a:t>Europe</a:t>
            </a:r>
            <a:r>
              <a:rPr lang="ru-RU" dirty="0"/>
              <a:t> LLP; член сети независимых фирм КПМГ, входящих </a:t>
            </a:r>
            <a:r>
              <a:rPr lang="ru-RU" dirty="0" smtClean="0"/>
              <a:t>в </a:t>
            </a:r>
            <a:r>
              <a:rPr lang="ru-RU" dirty="0"/>
              <a:t>ассоциацию KPMG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Cooperative</a:t>
            </a:r>
            <a:r>
              <a:rPr lang="ru-RU" dirty="0"/>
              <a:t> (“KPMG </a:t>
            </a:r>
            <a:r>
              <a:rPr lang="ru-RU" dirty="0" err="1"/>
              <a:t>International</a:t>
            </a:r>
            <a:r>
              <a:rPr lang="ru-RU" dirty="0"/>
              <a:t>”), зарегистрированную по законодательству Швейцарии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</a:t>
            </a:r>
            <a:r>
              <a:rPr lang="ru-RU" dirty="0"/>
              <a:t>права защищены.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KPMG, логотип KPMG и </a:t>
            </a:r>
            <a:r>
              <a:rPr lang="ru-RU" dirty="0" err="1"/>
              <a:t>слоган</a:t>
            </a:r>
            <a:r>
              <a:rPr lang="ru-RU" dirty="0"/>
              <a:t> “</a:t>
            </a:r>
            <a:r>
              <a:rPr lang="ru-RU" dirty="0" err="1"/>
              <a:t>cutting</a:t>
            </a:r>
            <a:r>
              <a:rPr lang="ru-RU" dirty="0"/>
              <a:t> </a:t>
            </a:r>
            <a:r>
              <a:rPr lang="ru-RU" dirty="0" err="1"/>
              <a:t>through</a:t>
            </a:r>
            <a:r>
              <a:rPr lang="ru-RU" dirty="0"/>
              <a:t> </a:t>
            </a:r>
            <a:r>
              <a:rPr lang="ru-RU" dirty="0" err="1"/>
              <a:t>complexity</a:t>
            </a:r>
            <a:r>
              <a:rPr lang="ru-RU" dirty="0"/>
              <a:t>” являются зарегистрированными товарными знаками или товарными знаками ассоциации KPMG </a:t>
            </a:r>
            <a:r>
              <a:rPr lang="ru-RU" dirty="0" err="1"/>
              <a:t>International</a:t>
            </a:r>
            <a:r>
              <a:rPr lang="ru-RU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4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TE TALKBOOK LETTER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  <a:extLst>
    <a:ext uri="{05A4C25C-085E-4340-85A3-A5531E510DB2}">
      <thm15:themeFamily xmlns:thm15="http://schemas.microsoft.com/office/thememl/2012/main" name="blank" id="{5D713384-E9BF-409B-AA69-D2925FC131A2}" vid="{C321FAD0-801E-48AD-B143-AF0B0CDB00F9}"/>
    </a:ext>
  </a:extLst>
</a:theme>
</file>

<file path=ppt/theme/theme2.xml><?xml version="1.0" encoding="utf-8"?>
<a:theme xmlns:a="http://schemas.openxmlformats.org/drawingml/2006/main" name="KPMG TALKBOOK A4_r_LTD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PMG Colours">
    <a:dk1>
      <a:srgbClr val="000000"/>
    </a:dk1>
    <a:lt1>
      <a:srgbClr val="FFFFFF"/>
    </a:lt1>
    <a:dk2>
      <a:srgbClr val="007C92"/>
    </a:dk2>
    <a:lt2>
      <a:srgbClr val="747678"/>
    </a:lt2>
    <a:accent1>
      <a:srgbClr val="8E258D"/>
    </a:accent1>
    <a:accent2>
      <a:srgbClr val="A79E70"/>
    </a:accent2>
    <a:accent3>
      <a:srgbClr val="7AB800"/>
    </a:accent3>
    <a:accent4>
      <a:srgbClr val="00338D"/>
    </a:accent4>
    <a:accent5>
      <a:srgbClr val="C84E00"/>
    </a:accent5>
    <a:accent6>
      <a:srgbClr val="EBB700"/>
    </a:accent6>
    <a:hlink>
      <a:srgbClr val="007C92"/>
    </a:hlink>
    <a:folHlink>
      <a:srgbClr val="8E258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811</Words>
  <Application>Microsoft Office PowerPoint</Application>
  <PresentationFormat>A4 Paper (210x297 mm)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CREATE TALKBOOK LETTER</vt:lpstr>
      <vt:lpstr>KPMG TALKBOOK A4_r_LTD</vt:lpstr>
      <vt:lpstr>Введение налога на финансовый результат Международный опыт (на примере Великобритании и Норвегии)</vt:lpstr>
      <vt:lpstr> Международный опыт налогообложения нефтедобывающего сектора (1/2)</vt:lpstr>
      <vt:lpstr> Международный опыт налогообложения нефтедобывающего сектора (2/4)</vt:lpstr>
      <vt:lpstr> Международный опыт налогообложения нефтедобывающего сектора (3/4)</vt:lpstr>
      <vt:lpstr> Международный опыт налогообложения нефтедобывающего сектора (4/4)</vt:lpstr>
      <vt:lpstr>PowerPoint Presentation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налога на финансовый результат Международный опыт (на примере Великобритании, Норвегии и Нидерландов)</dc:title>
  <dc:creator>Ryabov, Alexey</dc:creator>
  <cp:lastModifiedBy>Ryabov, Alexey</cp:lastModifiedBy>
  <cp:revision>4</cp:revision>
  <dcterms:created xsi:type="dcterms:W3CDTF">2015-03-11T18:23:11Z</dcterms:created>
  <dcterms:modified xsi:type="dcterms:W3CDTF">2015-03-11T18:55:37Z</dcterms:modified>
</cp:coreProperties>
</file>