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  <p:sldMasterId id="2147483673" r:id="rId2"/>
    <p:sldMasterId id="2147483685" r:id="rId3"/>
    <p:sldMasterId id="2147483698" r:id="rId4"/>
    <p:sldMasterId id="2147483710" r:id="rId5"/>
    <p:sldMasterId id="2147483723" r:id="rId6"/>
  </p:sldMasterIdLst>
  <p:notesMasterIdLst>
    <p:notesMasterId r:id="rId21"/>
  </p:notesMasterIdLst>
  <p:sldIdLst>
    <p:sldId id="361" r:id="rId7"/>
    <p:sldId id="360" r:id="rId8"/>
    <p:sldId id="362" r:id="rId9"/>
    <p:sldId id="308" r:id="rId10"/>
    <p:sldId id="339" r:id="rId11"/>
    <p:sldId id="363" r:id="rId12"/>
    <p:sldId id="364" r:id="rId13"/>
    <p:sldId id="312" r:id="rId14"/>
    <p:sldId id="313" r:id="rId15"/>
    <p:sldId id="340" r:id="rId16"/>
    <p:sldId id="365" r:id="rId17"/>
    <p:sldId id="351" r:id="rId18"/>
    <p:sldId id="366" r:id="rId19"/>
    <p:sldId id="335" r:id="rId2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78FF"/>
    <a:srgbClr val="006DBE"/>
    <a:srgbClr val="000090"/>
    <a:srgbClr val="FAD1CE"/>
    <a:srgbClr val="00A44A"/>
    <a:srgbClr val="FF3300"/>
    <a:srgbClr val="FF00FF"/>
    <a:srgbClr val="FF3399"/>
    <a:srgbClr val="FF99FF"/>
    <a:srgbClr val="FC44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62;&#1057;&#1056;\&#1053;&#1045;&#1060;&#1058;&#1068;\&#1056;&#1054;&#1057;&#1053;&#1045;&#1060;&#1058;&#1068;%20%20%20&#1052;&#1043;&#1059;\&#1057;&#1074;&#1086;&#1076;&#1085;&#1099;&#1077;%20&#1043;&#1056;&#1040;&#1060;&#1048;&#1050;&#1048;%20-%20&#1048;&#1053;&#1054;&#1057;&#1058;&#1056;&#1040;&#1053;&#1062;&#106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62;&#1057;&#1056;\&#1053;&#1045;&#1060;&#1058;&#1068;\&#1056;&#1054;&#1057;&#1053;&#1045;&#1060;&#1058;&#1068;%20%20%20&#1052;&#1043;&#1059;\&#1057;&#1074;&#1086;&#1076;&#1085;&#1099;&#1077;%20&#1043;&#1056;&#1040;&#1060;&#1048;&#1050;&#104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62;&#1057;&#1056;\&#1053;&#1045;&#1060;&#1058;&#1068;\&#1056;&#1054;&#1057;&#1053;&#1045;&#1060;&#1058;&#1068;%20%20%20&#1052;&#1043;&#1059;\&#1057;&#1074;&#1086;&#1076;&#1085;&#1099;&#1077;%20&#1043;&#1056;&#1040;&#1060;&#1048;&#1050;&#104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&#1062;&#1057;&#1056;\&#1053;&#1045;&#1060;&#1058;&#1068;\&#1056;&#1054;&#1057;&#1053;&#1045;&#1060;&#1058;&#1068;%20%20%20&#1052;&#1043;&#1059;\&#1057;&#1074;&#1086;&#1076;&#1085;&#1099;&#1077;%20&#1043;&#1056;&#1040;&#1060;&#1048;&#1050;&#1048;%20-%20&#1048;&#1053;&#1054;&#1057;&#1058;&#1056;&#1040;&#1053;&#1062;&#10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stacked"/>
        <c:ser>
          <c:idx val="0"/>
          <c:order val="0"/>
          <c:tx>
            <c:strRef>
              <c:f>Налоги!$A$170</c:f>
              <c:strCache>
                <c:ptCount val="1"/>
                <c:pt idx="0">
                  <c:v>Доля налога на прибыль, %</c:v>
                </c:pt>
              </c:strCache>
            </c:strRef>
          </c:tx>
          <c:dLbls>
            <c:showVal val="1"/>
          </c:dLbls>
          <c:cat>
            <c:strRef>
              <c:f>Налоги!$B$169:$F$169</c:f>
              <c:strCache>
                <c:ptCount val="5"/>
                <c:pt idx="0">
                  <c:v>9 мес 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strCache>
            </c:strRef>
          </c:cat>
          <c:val>
            <c:numRef>
              <c:f>Налоги!$B$170:$F$170</c:f>
              <c:numCache>
                <c:formatCode>0%</c:formatCode>
                <c:ptCount val="5"/>
                <c:pt idx="0">
                  <c:v>0.69301590315778072</c:v>
                </c:pt>
                <c:pt idx="1">
                  <c:v>0.63514228898872405</c:v>
                </c:pt>
                <c:pt idx="2">
                  <c:v>0.65168679736417956</c:v>
                </c:pt>
                <c:pt idx="3">
                  <c:v>0.69639870719529073</c:v>
                </c:pt>
                <c:pt idx="4">
                  <c:v>0.52077418353628402</c:v>
                </c:pt>
              </c:numCache>
            </c:numRef>
          </c:val>
        </c:ser>
        <c:ser>
          <c:idx val="1"/>
          <c:order val="1"/>
          <c:tx>
            <c:strRef>
              <c:f>Налоги!$A$171</c:f>
              <c:strCache>
                <c:ptCount val="1"/>
                <c:pt idx="0">
                  <c:v>Доля налогов, кроме налога на прибыль, %</c:v>
                </c:pt>
              </c:strCache>
            </c:strRef>
          </c:tx>
          <c:spPr>
            <a:solidFill>
              <a:schemeClr val="accent5"/>
            </a:solidFill>
          </c:spPr>
          <c:dLbls>
            <c:showVal val="1"/>
          </c:dLbls>
          <c:cat>
            <c:strRef>
              <c:f>Налоги!$B$169:$F$169</c:f>
              <c:strCache>
                <c:ptCount val="5"/>
                <c:pt idx="0">
                  <c:v>9 мес 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strCache>
            </c:strRef>
          </c:cat>
          <c:val>
            <c:numRef>
              <c:f>Налоги!$B$171:$F$171</c:f>
              <c:numCache>
                <c:formatCode>0%</c:formatCode>
                <c:ptCount val="5"/>
                <c:pt idx="0">
                  <c:v>0.30638064856635838</c:v>
                </c:pt>
                <c:pt idx="1">
                  <c:v>0.36469626287037632</c:v>
                </c:pt>
                <c:pt idx="2">
                  <c:v>0.34761144824985851</c:v>
                </c:pt>
                <c:pt idx="3">
                  <c:v>0.30454938220629701</c:v>
                </c:pt>
                <c:pt idx="4">
                  <c:v>0.47906436832281696</c:v>
                </c:pt>
              </c:numCache>
            </c:numRef>
          </c:val>
        </c:ser>
        <c:overlap val="100"/>
        <c:axId val="67571712"/>
        <c:axId val="67573248"/>
      </c:barChart>
      <c:catAx>
        <c:axId val="67571712"/>
        <c:scaling>
          <c:orientation val="minMax"/>
        </c:scaling>
        <c:axPos val="l"/>
        <c:numFmt formatCode="General" sourceLinked="1"/>
        <c:tickLblPos val="nextTo"/>
        <c:crossAx val="67573248"/>
        <c:crosses val="autoZero"/>
        <c:auto val="1"/>
        <c:lblAlgn val="ctr"/>
        <c:lblOffset val="100"/>
      </c:catAx>
      <c:valAx>
        <c:axId val="67573248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675717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Cambria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9705241788455996E-2"/>
          <c:y val="5.0925925925925902E-2"/>
          <c:w val="0.90004868290087692"/>
          <c:h val="0.63689860726977188"/>
        </c:manualLayout>
      </c:layout>
      <c:barChart>
        <c:barDir val="bar"/>
        <c:grouping val="stacked"/>
        <c:ser>
          <c:idx val="0"/>
          <c:order val="0"/>
          <c:tx>
            <c:strRef>
              <c:f>'Налоги общее'!$B$193</c:f>
              <c:strCache>
                <c:ptCount val="1"/>
                <c:pt idx="0">
                  <c:v>НДПИ, %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'Налоги общее'!$A$194:$A$198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'Налоги общее'!$B$194:$B$198</c:f>
              <c:numCache>
                <c:formatCode>_-* #,##0_р_._-;\-* #,##0_р_._-;_-* "-"??_р_._-;_-@_-</c:formatCode>
                <c:ptCount val="5"/>
                <c:pt idx="0">
                  <c:v>32.90341083487418</c:v>
                </c:pt>
                <c:pt idx="1">
                  <c:v>32</c:v>
                </c:pt>
                <c:pt idx="2">
                  <c:v>31</c:v>
                </c:pt>
                <c:pt idx="3">
                  <c:v>29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tx>
            <c:strRef>
              <c:f>'Налоги общее'!$C$193</c:f>
              <c:strCache>
                <c:ptCount val="1"/>
                <c:pt idx="0">
                  <c:v>Акцизы, %</c:v>
                </c:pt>
              </c:strCache>
            </c:strRef>
          </c:tx>
          <c:spPr>
            <a:solidFill>
              <a:schemeClr val="accent2"/>
            </a:solidFill>
          </c:spPr>
          <c:dLbls>
            <c:numFmt formatCode="#,##0" sourceLinked="0"/>
            <c:showVal val="1"/>
          </c:dLbls>
          <c:cat>
            <c:strRef>
              <c:f>'Налоги общее'!$A$194:$A$198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'Налоги общее'!$C$194:$C$198</c:f>
              <c:numCache>
                <c:formatCode>_-* #,##0_р_._-;\-* #,##0_р_._-;_-* "-"??_р_._-;_-@_-</c:formatCode>
                <c:ptCount val="5"/>
                <c:pt idx="0">
                  <c:v>10.031612791988101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'Налоги общее'!$D$193</c:f>
              <c:strCache>
                <c:ptCount val="1"/>
                <c:pt idx="0">
                  <c:v>Экспортная пошлина, %</c:v>
                </c:pt>
              </c:strCache>
            </c:strRef>
          </c:tx>
          <c:spPr>
            <a:solidFill>
              <a:schemeClr val="accent3"/>
            </a:solidFill>
          </c:spPr>
          <c:dLbls>
            <c:showVal val="1"/>
          </c:dLbls>
          <c:cat>
            <c:strRef>
              <c:f>'Налоги общее'!$A$194:$A$198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'Налоги общее'!$D$194:$D$198</c:f>
              <c:numCache>
                <c:formatCode>_-* #,##0_р_._-;\-* #,##0_р_._-;_-* "-"??_р_._-;_-@_-</c:formatCode>
                <c:ptCount val="5"/>
                <c:pt idx="0">
                  <c:v>47.798540717273383</c:v>
                </c:pt>
                <c:pt idx="1">
                  <c:v>49</c:v>
                </c:pt>
                <c:pt idx="2">
                  <c:v>50</c:v>
                </c:pt>
                <c:pt idx="3">
                  <c:v>52</c:v>
                </c:pt>
                <c:pt idx="4">
                  <c:v>53</c:v>
                </c:pt>
              </c:numCache>
            </c:numRef>
          </c:val>
        </c:ser>
        <c:ser>
          <c:idx val="3"/>
          <c:order val="3"/>
          <c:tx>
            <c:strRef>
              <c:f>'Налоги общее'!$E$193</c:f>
              <c:strCache>
                <c:ptCount val="1"/>
                <c:pt idx="0">
                  <c:v>Налог на прибыль, %</c:v>
                </c:pt>
              </c:strCache>
            </c:strRef>
          </c:tx>
          <c:dLbls>
            <c:showVal val="1"/>
          </c:dLbls>
          <c:cat>
            <c:strRef>
              <c:f>'Налоги общее'!$A$194:$A$198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'Налоги общее'!$E$194:$E$198</c:f>
              <c:numCache>
                <c:formatCode>_-* #,##0_р_._-;\-* #,##0_р_._-;_-* "-"??_р_._-;_-@_-</c:formatCode>
                <c:ptCount val="5"/>
                <c:pt idx="0">
                  <c:v>6.1294694437650739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'Налоги общее'!$F$193</c:f>
              <c:strCache>
                <c:ptCount val="1"/>
                <c:pt idx="0">
                  <c:v>Налог на имущество, %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dLbls>
            <c:showVal val="1"/>
          </c:dLbls>
          <c:cat>
            <c:strRef>
              <c:f>'Налоги общее'!$A$194:$A$198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'Налоги общее'!$F$194:$F$198</c:f>
              <c:numCache>
                <c:formatCode>_-* #,##0_р_._-;\-* #,##0_р_._-;_-* "-"??_р_._-;_-@_-</c:formatCode>
                <c:ptCount val="5"/>
                <c:pt idx="0">
                  <c:v>1.288430365433112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'Налоги общее'!$G$193</c:f>
              <c:strCache>
                <c:ptCount val="1"/>
                <c:pt idx="0">
                  <c:v>Прочие налоги, 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'Налоги общее'!$A$194:$A$198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'Налоги общее'!$G$194:$G$198</c:f>
              <c:numCache>
                <c:formatCode>_-* #,##0_р_._-;\-* #,##0_р_._-;_-* "-"??_р_._-;_-@_-</c:formatCode>
                <c:ptCount val="5"/>
                <c:pt idx="0">
                  <c:v>1.3023348590768471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overlap val="100"/>
        <c:axId val="67845504"/>
        <c:axId val="67859584"/>
      </c:barChart>
      <c:catAx>
        <c:axId val="67845504"/>
        <c:scaling>
          <c:orientation val="minMax"/>
        </c:scaling>
        <c:axPos val="l"/>
        <c:tickLblPos val="nextTo"/>
        <c:crossAx val="67859584"/>
        <c:crosses val="autoZero"/>
        <c:auto val="1"/>
        <c:lblAlgn val="ctr"/>
        <c:lblOffset val="100"/>
      </c:catAx>
      <c:valAx>
        <c:axId val="67859584"/>
        <c:scaling>
          <c:orientation val="minMax"/>
          <c:max val="100"/>
        </c:scaling>
        <c:axPos val="b"/>
        <c:majorGridlines/>
        <c:numFmt formatCode="_-* #,##0_р_._-;\-* #,##0_р_._-;_-* &quot;-&quot;??_р_._-;_-@_-" sourceLinked="1"/>
        <c:tickLblPos val="nextTo"/>
        <c:crossAx val="67845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362503939471698"/>
          <c:w val="0.99845635338642358"/>
          <c:h val="0.17637500717981577"/>
        </c:manualLayout>
      </c:layout>
    </c:legend>
    <c:plotVisOnly val="1"/>
    <c:dispBlanksAs val="gap"/>
  </c:chart>
  <c:txPr>
    <a:bodyPr/>
    <a:lstStyle/>
    <a:p>
      <a:pPr>
        <a:defRPr sz="1400">
          <a:latin typeface="Cambria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401937667591529E-2"/>
          <c:y val="2.9966302202258197E-2"/>
          <c:w val="0.90621936369484002"/>
          <c:h val="0.66888486355352017"/>
        </c:manualLayout>
      </c:layout>
      <c:barChart>
        <c:barDir val="col"/>
        <c:grouping val="clustered"/>
        <c:ser>
          <c:idx val="0"/>
          <c:order val="0"/>
          <c:tx>
            <c:strRef>
              <c:f>'Доли налогов'!$A$10</c:f>
              <c:strCache>
                <c:ptCount val="1"/>
                <c:pt idx="0">
                  <c:v>ОАО "Роснефть"</c:v>
                </c:pt>
              </c:strCache>
            </c:strRef>
          </c:tx>
          <c:spPr>
            <a:solidFill>
              <a:schemeClr val="accent3"/>
            </a:solidFill>
          </c:spPr>
          <c:dLbls>
            <c:showVal val="1"/>
          </c:dLbls>
          <c:cat>
            <c:strRef>
              <c:f>'Доли налогов'!$B$9:$F$9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'Доли налогов'!$B$10:$F$10</c:f>
              <c:numCache>
                <c:formatCode>_-* #,##0_р_._-;\-* #,##0_р_._-;_-* "-"??_р_._-;_-@_-</c:formatCode>
                <c:ptCount val="5"/>
                <c:pt idx="0">
                  <c:v>54</c:v>
                </c:pt>
                <c:pt idx="1">
                  <c:v>53</c:v>
                </c:pt>
                <c:pt idx="2">
                  <c:v>54.3</c:v>
                </c:pt>
                <c:pt idx="3">
                  <c:v>50.7</c:v>
                </c:pt>
                <c:pt idx="4">
                  <c:v>46.8</c:v>
                </c:pt>
              </c:numCache>
            </c:numRef>
          </c:val>
        </c:ser>
        <c:ser>
          <c:idx val="1"/>
          <c:order val="1"/>
          <c:tx>
            <c:strRef>
              <c:f>'Доли налогов'!$A$11</c:f>
              <c:strCache>
                <c:ptCount val="1"/>
                <c:pt idx="0">
                  <c:v>ОАО "ЛУКОЙЛ"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8.0971625502194167E-3"/>
                </c:manualLayout>
              </c:layout>
              <c:showVal val="1"/>
            </c:dLbl>
            <c:showVal val="1"/>
          </c:dLbls>
          <c:cat>
            <c:strRef>
              <c:f>'Доли налогов'!$B$9:$F$9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'Доли налогов'!$B$11:$F$11</c:f>
              <c:numCache>
                <c:formatCode>_-* #,##0_р_._-;\-* #,##0_р_._-;_-* "-"??_р_._-;_-@_-</c:formatCode>
                <c:ptCount val="5"/>
                <c:pt idx="0">
                  <c:v>25.6</c:v>
                </c:pt>
                <c:pt idx="1">
                  <c:v>27</c:v>
                </c:pt>
                <c:pt idx="2">
                  <c:v>28.2</c:v>
                </c:pt>
                <c:pt idx="3">
                  <c:v>28.3</c:v>
                </c:pt>
                <c:pt idx="4">
                  <c:v>28.6</c:v>
                </c:pt>
              </c:numCache>
            </c:numRef>
          </c:val>
        </c:ser>
        <c:ser>
          <c:idx val="2"/>
          <c:order val="2"/>
          <c:tx>
            <c:strRef>
              <c:f>'Доли налогов'!$A$12</c:f>
              <c:strCache>
                <c:ptCount val="1"/>
                <c:pt idx="0">
                  <c:v>ОАО "Газпром нефть" </c:v>
                </c:pt>
              </c:strCache>
            </c:strRef>
          </c:tx>
          <c:spPr>
            <a:solidFill>
              <a:srgbClr val="002060"/>
            </a:solidFill>
          </c:spPr>
          <c:dLbls>
            <c:showVal val="1"/>
          </c:dLbls>
          <c:cat>
            <c:strRef>
              <c:f>'Доли налогов'!$B$9:$F$9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'Доли налогов'!$B$12:$F$12</c:f>
              <c:numCache>
                <c:formatCode>_-* #,##0_р_._-;\-* #,##0_р_._-;_-* "-"??_р_._-;_-@_-</c:formatCode>
                <c:ptCount val="5"/>
                <c:pt idx="0">
                  <c:v>36.1</c:v>
                </c:pt>
                <c:pt idx="1">
                  <c:v>36.9</c:v>
                </c:pt>
                <c:pt idx="2">
                  <c:v>39.200000000000003</c:v>
                </c:pt>
                <c:pt idx="3">
                  <c:v>37.1</c:v>
                </c:pt>
                <c:pt idx="4">
                  <c:v>38.9</c:v>
                </c:pt>
              </c:numCache>
            </c:numRef>
          </c:val>
        </c:ser>
        <c:ser>
          <c:idx val="4"/>
          <c:order val="3"/>
          <c:tx>
            <c:strRef>
              <c:f>'Доли налогов'!$A$13</c:f>
              <c:strCache>
                <c:ptCount val="1"/>
                <c:pt idx="0">
                  <c:v>ОАО "Татнефть"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'Доли налогов'!$B$9:$F$9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'Доли налогов'!$B$13:$F$13</c:f>
              <c:numCache>
                <c:formatCode>_-* #,##0_р_._-;\-* #,##0_р_._-;_-* "-"??_р_._-;_-@_-</c:formatCode>
                <c:ptCount val="5"/>
                <c:pt idx="0">
                  <c:v>49</c:v>
                </c:pt>
                <c:pt idx="1">
                  <c:v>51.9</c:v>
                </c:pt>
                <c:pt idx="2">
                  <c:v>51.2</c:v>
                </c:pt>
                <c:pt idx="3">
                  <c:v>53.1</c:v>
                </c:pt>
                <c:pt idx="4">
                  <c:v>37.6</c:v>
                </c:pt>
              </c:numCache>
            </c:numRef>
          </c:val>
        </c:ser>
        <c:ser>
          <c:idx val="3"/>
          <c:order val="4"/>
          <c:tx>
            <c:strRef>
              <c:f>'Доли налогов'!$A$14</c:f>
              <c:strCache>
                <c:ptCount val="1"/>
                <c:pt idx="0">
                  <c:v>ОАО "Башнефть"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'Доли налогов'!$B$9:$F$9</c:f>
              <c:strCache>
                <c:ptCount val="5"/>
                <c:pt idx="0">
                  <c:v>9 мес 2014 г</c:v>
                </c:pt>
                <c:pt idx="1">
                  <c:v>2013 г</c:v>
                </c:pt>
                <c:pt idx="2">
                  <c:v>2012 г</c:v>
                </c:pt>
                <c:pt idx="3">
                  <c:v>2011 г</c:v>
                </c:pt>
                <c:pt idx="4">
                  <c:v>2010 г</c:v>
                </c:pt>
              </c:strCache>
            </c:strRef>
          </c:cat>
          <c:val>
            <c:numRef>
              <c:f>'Доли налогов'!$B$14:$F$14</c:f>
              <c:numCache>
                <c:formatCode>_-* #,##0_р_._-;\-* #,##0_р_._-;_-* "-"??_р_._-;_-@_-</c:formatCode>
                <c:ptCount val="5"/>
                <c:pt idx="0">
                  <c:v>49.9</c:v>
                </c:pt>
                <c:pt idx="1">
                  <c:v>42.6</c:v>
                </c:pt>
                <c:pt idx="2">
                  <c:v>41.8</c:v>
                </c:pt>
                <c:pt idx="3">
                  <c:v>41.4</c:v>
                </c:pt>
                <c:pt idx="4">
                  <c:v>39.700000000000003</c:v>
                </c:pt>
              </c:numCache>
            </c:numRef>
          </c:val>
        </c:ser>
        <c:axId val="69503232"/>
        <c:axId val="69525504"/>
      </c:barChart>
      <c:catAx>
        <c:axId val="69503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525504"/>
        <c:crosses val="autoZero"/>
        <c:auto val="1"/>
        <c:lblAlgn val="ctr"/>
        <c:lblOffset val="100"/>
      </c:catAx>
      <c:valAx>
        <c:axId val="6952550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_-* #,##0_р_._-;\-* #,##0_р_._-;_-* &quot;-&quot;??_р_._-;_-@_-" sourceLinked="1"/>
        <c:tickLblPos val="nextTo"/>
        <c:crossAx val="69503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102768719588914"/>
          <c:w val="1"/>
          <c:h val="9.7879135756866797E-2"/>
        </c:manualLayout>
      </c:layout>
    </c:legend>
    <c:plotVisOnly val="1"/>
    <c:dispBlanksAs val="gap"/>
  </c:chart>
  <c:txPr>
    <a:bodyPr/>
    <a:lstStyle/>
    <a:p>
      <a:pPr>
        <a:defRPr sz="1400">
          <a:latin typeface="Cambria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6.9322918353402971E-2"/>
          <c:y val="5.1400554097404495E-2"/>
          <c:w val="0.90876388239080852"/>
          <c:h val="0.74988746952401453"/>
        </c:manualLayout>
      </c:layout>
      <c:bar3DChart>
        <c:barDir val="col"/>
        <c:grouping val="clustered"/>
        <c:ser>
          <c:idx val="0"/>
          <c:order val="0"/>
          <c:tx>
            <c:strRef>
              <c:f>'Доли налогов'!$A$3</c:f>
              <c:strCache>
                <c:ptCount val="1"/>
                <c:pt idx="0">
                  <c:v>SHELL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0"/>
                  <c:y val="-3.222557905337373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416918429003005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6112789526686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6253776435045432E-2"/>
                </c:manualLayout>
              </c:layout>
              <c:showVal val="1"/>
            </c:dLbl>
            <c:showVal val="1"/>
          </c:dLbls>
          <c:cat>
            <c:strRef>
              <c:f>'Доли налогов'!$B$2:$F$2</c:f>
              <c:strCache>
                <c:ptCount val="5"/>
                <c:pt idx="0">
                  <c:v>9 мес 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strCache>
            </c:strRef>
          </c:cat>
          <c:val>
            <c:numRef>
              <c:f>'Доли налогов'!$B$3:$F$3</c:f>
              <c:numCache>
                <c:formatCode>0</c:formatCode>
                <c:ptCount val="5"/>
                <c:pt idx="0" formatCode="General">
                  <c:v>4</c:v>
                </c:pt>
                <c:pt idx="1">
                  <c:v>4.5</c:v>
                </c:pt>
                <c:pt idx="2">
                  <c:v>5.6</c:v>
                </c:pt>
                <c:pt idx="3">
                  <c:v>5.8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'Доли налогов'!$A$4</c:f>
              <c:strCache>
                <c:ptCount val="1"/>
                <c:pt idx="0">
                  <c:v>EXXON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1.6280016280016314E-3"/>
                  <c:y val="-3.625377643504543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8197381671701893E-2"/>
                </c:manualLayout>
              </c:layout>
              <c:showVal val="1"/>
            </c:dLbl>
            <c:dLbl>
              <c:idx val="2"/>
              <c:layout>
                <c:manualLayout>
                  <c:x val="-1.6280016280016314E-3"/>
                  <c:y val="-3.2225579053373636E-2"/>
                </c:manualLayout>
              </c:layout>
              <c:showVal val="1"/>
            </c:dLbl>
            <c:dLbl>
              <c:idx val="3"/>
              <c:layout>
                <c:manualLayout>
                  <c:x val="-1.6856867250568122E-3"/>
                  <c:y val="-3.222494469158111E-2"/>
                </c:manualLayout>
              </c:layout>
              <c:showVal val="1"/>
            </c:dLbl>
            <c:showVal val="1"/>
          </c:dLbls>
          <c:cat>
            <c:strRef>
              <c:f>'Доли налогов'!$B$2:$F$2</c:f>
              <c:strCache>
                <c:ptCount val="5"/>
                <c:pt idx="0">
                  <c:v>9 мес 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strCache>
            </c:strRef>
          </c:cat>
          <c:val>
            <c:numRef>
              <c:f>'Доли налогов'!$B$4:$F$4</c:f>
              <c:numCache>
                <c:formatCode>0</c:formatCode>
                <c:ptCount val="5"/>
                <c:pt idx="0" formatCode="General">
                  <c:v>20</c:v>
                </c:pt>
                <c:pt idx="1">
                  <c:v>20.82075503987404</c:v>
                </c:pt>
                <c:pt idx="2">
                  <c:v>21.28459414871817</c:v>
                </c:pt>
                <c:pt idx="3">
                  <c:v>22.222770435150842</c:v>
                </c:pt>
                <c:pt idx="4">
                  <c:v>23.285519321748996</c:v>
                </c:pt>
              </c:numCache>
            </c:numRef>
          </c:val>
        </c:ser>
        <c:ser>
          <c:idx val="2"/>
          <c:order val="2"/>
          <c:tx>
            <c:strRef>
              <c:f>'Доли налогов'!$A$5</c:f>
              <c:strCache>
                <c:ptCount val="1"/>
                <c:pt idx="0">
                  <c:v>BP</c:v>
                </c:pt>
              </c:strCache>
            </c:strRef>
          </c:tx>
          <c:spPr>
            <a:solidFill>
              <a:srgbClr val="00A44A"/>
            </a:solidFill>
          </c:spPr>
          <c:dLbls>
            <c:dLbl>
              <c:idx val="0"/>
              <c:layout>
                <c:manualLayout>
                  <c:x val="0"/>
                  <c:y val="7.2507552870090711E-2"/>
                </c:manualLayout>
              </c:layout>
              <c:showVal val="1"/>
            </c:dLbl>
            <c:dLbl>
              <c:idx val="1"/>
              <c:layout>
                <c:manualLayout>
                  <c:x val="4.8840048840048944E-3"/>
                  <c:y val="-7.3849432215706348E-17"/>
                </c:manualLayout>
              </c:layout>
              <c:showVal val="1"/>
            </c:dLbl>
            <c:showVal val="1"/>
          </c:dLbls>
          <c:cat>
            <c:strRef>
              <c:f>'Доли налогов'!$B$2:$F$2</c:f>
              <c:strCache>
                <c:ptCount val="5"/>
                <c:pt idx="0">
                  <c:v>9 мес 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strCache>
            </c:strRef>
          </c:cat>
          <c:val>
            <c:numRef>
              <c:f>'Доли налогов'!$B$5:$F$5</c:f>
              <c:numCache>
                <c:formatCode>0</c:formatCode>
                <c:ptCount val="5"/>
                <c:pt idx="0" formatCode="General">
                  <c:v>3</c:v>
                </c:pt>
                <c:pt idx="1">
                  <c:v>3.7</c:v>
                </c:pt>
                <c:pt idx="2">
                  <c:v>4.2</c:v>
                </c:pt>
                <c:pt idx="3">
                  <c:v>5.3</c:v>
                </c:pt>
                <c:pt idx="4">
                  <c:v>1.1000000000000001</c:v>
                </c:pt>
              </c:numCache>
            </c:numRef>
          </c:val>
        </c:ser>
        <c:ser>
          <c:idx val="3"/>
          <c:order val="3"/>
          <c:tx>
            <c:strRef>
              <c:f>'Доли налогов'!$A$6</c:f>
              <c:strCache>
                <c:ptCount val="1"/>
                <c:pt idx="0">
                  <c:v>STATOIL</c:v>
                </c:pt>
              </c:strCache>
            </c:strRef>
          </c:tx>
          <c:dLbls>
            <c:showVal val="1"/>
          </c:dLbls>
          <c:cat>
            <c:strRef>
              <c:f>'Доли налогов'!$B$2:$F$2</c:f>
              <c:strCache>
                <c:ptCount val="5"/>
                <c:pt idx="0">
                  <c:v>9 мес 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strCache>
            </c:strRef>
          </c:cat>
          <c:val>
            <c:numRef>
              <c:f>'Доли налогов'!$B$6:$F$6</c:f>
              <c:numCache>
                <c:formatCode>0</c:formatCode>
                <c:ptCount val="5"/>
                <c:pt idx="0" formatCode="General">
                  <c:v>15</c:v>
                </c:pt>
                <c:pt idx="1">
                  <c:v>16.5</c:v>
                </c:pt>
                <c:pt idx="2">
                  <c:v>20.2</c:v>
                </c:pt>
                <c:pt idx="3">
                  <c:v>21.5</c:v>
                </c:pt>
                <c:pt idx="4">
                  <c:v>19.399999999999999</c:v>
                </c:pt>
              </c:numCache>
            </c:numRef>
          </c:val>
        </c:ser>
        <c:shape val="box"/>
        <c:axId val="69586944"/>
        <c:axId val="69588480"/>
        <c:axId val="0"/>
      </c:bar3DChart>
      <c:catAx>
        <c:axId val="69586944"/>
        <c:scaling>
          <c:orientation val="minMax"/>
        </c:scaling>
        <c:axPos val="b"/>
        <c:numFmt formatCode="General" sourceLinked="1"/>
        <c:tickLblPos val="nextTo"/>
        <c:crossAx val="69588480"/>
        <c:crosses val="autoZero"/>
        <c:auto val="1"/>
        <c:lblAlgn val="ctr"/>
        <c:lblOffset val="100"/>
      </c:catAx>
      <c:valAx>
        <c:axId val="69588480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crossAx val="69586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544116020974091"/>
          <c:y val="0.91507386350120101"/>
          <c:w val="0.42669238961537792"/>
          <c:h val="7.2841544353783594E-2"/>
        </c:manualLayout>
      </c:layout>
    </c:legend>
    <c:plotVisOnly val="1"/>
    <c:dispBlanksAs val="gap"/>
  </c:chart>
  <c:txPr>
    <a:bodyPr/>
    <a:lstStyle/>
    <a:p>
      <a:pPr>
        <a:defRPr sz="1400">
          <a:latin typeface="Cambria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image" Target="../media/image1.png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image" Target="../media/image1.png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71481-400C-7C44-A9E8-B27CE7681633}" type="doc">
      <dgm:prSet loTypeId="urn:microsoft.com/office/officeart/2008/layout/TitlePictureLineup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5C28E-69A0-9B43-8C45-5E800808B869}">
      <dgm:prSet phldrT="[Текст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600" b="1" dirty="0" smtClean="0">
              <a:latin typeface="Cambria"/>
              <a:cs typeface="Cambria"/>
            </a:rPr>
            <a:t>Платежи за использование недр при добыче нефти</a:t>
          </a:r>
          <a:endParaRPr lang="ru-RU" sz="1600" dirty="0">
            <a:latin typeface="Cambria"/>
            <a:cs typeface="Cambria"/>
          </a:endParaRPr>
        </a:p>
      </dgm:t>
    </dgm:pt>
    <dgm:pt modelId="{3D9D1985-2B48-BF44-8708-90198EC20A03}" type="parTrans" cxnId="{2A1B329F-0845-2442-A0A1-607D38BD04C6}">
      <dgm:prSet/>
      <dgm:spPr/>
      <dgm:t>
        <a:bodyPr/>
        <a:lstStyle/>
        <a:p>
          <a:endParaRPr lang="ru-RU"/>
        </a:p>
      </dgm:t>
    </dgm:pt>
    <dgm:pt modelId="{AB6896CA-9A42-6440-83D0-63B5F1954335}" type="sibTrans" cxnId="{2A1B329F-0845-2442-A0A1-607D38BD04C6}">
      <dgm:prSet/>
      <dgm:spPr/>
      <dgm:t>
        <a:bodyPr/>
        <a:lstStyle/>
        <a:p>
          <a:endParaRPr lang="ru-RU"/>
        </a:p>
      </dgm:t>
    </dgm:pt>
    <dgm:pt modelId="{7DE574D9-860A-294C-A134-7067CBECF23D}">
      <dgm:prSet phldrT="[Текст]" custT="1"/>
      <dgm:spPr/>
      <dgm:t>
        <a:bodyPr/>
        <a:lstStyle/>
        <a:p>
          <a:pPr>
            <a:spcAft>
              <a:spcPts val="400"/>
            </a:spcAft>
          </a:pPr>
          <a:endParaRPr lang="ru-RU" sz="1300" dirty="0">
            <a:latin typeface="Cambria"/>
            <a:cs typeface="Cambria"/>
          </a:endParaRPr>
        </a:p>
      </dgm:t>
    </dgm:pt>
    <dgm:pt modelId="{D0989EEA-0322-CE4A-B663-4D48E50D9CCD}" type="parTrans" cxnId="{5F61D817-3EBC-254F-BA06-BA0207C430B0}">
      <dgm:prSet/>
      <dgm:spPr/>
      <dgm:t>
        <a:bodyPr/>
        <a:lstStyle/>
        <a:p>
          <a:endParaRPr lang="ru-RU"/>
        </a:p>
      </dgm:t>
    </dgm:pt>
    <dgm:pt modelId="{ED62D7AE-229C-F440-B363-0F32D0059E9B}" type="sibTrans" cxnId="{5F61D817-3EBC-254F-BA06-BA0207C430B0}">
      <dgm:prSet/>
      <dgm:spPr/>
      <dgm:t>
        <a:bodyPr/>
        <a:lstStyle/>
        <a:p>
          <a:endParaRPr lang="ru-RU"/>
        </a:p>
      </dgm:t>
    </dgm:pt>
    <dgm:pt modelId="{800D3E8F-ACA9-834F-AF10-5CC72B354716}">
      <dgm:prSet phldrT="[Текст]" custT="1"/>
      <dgm:spPr>
        <a:solidFill>
          <a:srgbClr val="2878FF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600" b="1" dirty="0" smtClean="0">
              <a:latin typeface="Cambria"/>
              <a:cs typeface="Cambria"/>
            </a:rPr>
            <a:t>В сегменте переработки и сбыта</a:t>
          </a:r>
          <a:endParaRPr lang="ru-RU" sz="1600" dirty="0">
            <a:latin typeface="Cambria"/>
            <a:cs typeface="Cambria"/>
          </a:endParaRPr>
        </a:p>
      </dgm:t>
    </dgm:pt>
    <dgm:pt modelId="{148925DF-B64A-274A-BC97-14445942B26E}" type="parTrans" cxnId="{3668E0D4-2852-EA45-B297-4090C35A6262}">
      <dgm:prSet/>
      <dgm:spPr/>
      <dgm:t>
        <a:bodyPr/>
        <a:lstStyle/>
        <a:p>
          <a:endParaRPr lang="ru-RU"/>
        </a:p>
      </dgm:t>
    </dgm:pt>
    <dgm:pt modelId="{1947E35D-5C1F-BA42-92C6-5E68C5B4F47D}" type="sibTrans" cxnId="{3668E0D4-2852-EA45-B297-4090C35A6262}">
      <dgm:prSet/>
      <dgm:spPr/>
      <dgm:t>
        <a:bodyPr/>
        <a:lstStyle/>
        <a:p>
          <a:endParaRPr lang="ru-RU"/>
        </a:p>
      </dgm:t>
    </dgm:pt>
    <dgm:pt modelId="{CDEC1F26-A3AB-7647-A62C-F8FD082B6A51}">
      <dgm:prSet phldrT="[Текст]"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Первичная переработка остается выгодней экспорта сырой нефти</a:t>
          </a:r>
          <a:endParaRPr lang="ru-RU" sz="1300" dirty="0">
            <a:latin typeface="Cambria"/>
            <a:cs typeface="Cambria"/>
          </a:endParaRPr>
        </a:p>
      </dgm:t>
    </dgm:pt>
    <dgm:pt modelId="{C173A67F-B80B-F647-9677-64560C1899FA}" type="parTrans" cxnId="{B67739D7-46F8-064B-B7F9-5DBE1E14F71D}">
      <dgm:prSet/>
      <dgm:spPr/>
      <dgm:t>
        <a:bodyPr/>
        <a:lstStyle/>
        <a:p>
          <a:endParaRPr lang="ru-RU"/>
        </a:p>
      </dgm:t>
    </dgm:pt>
    <dgm:pt modelId="{ED984FEC-68A5-AD4C-B3A9-B72DA8A703B8}" type="sibTrans" cxnId="{B67739D7-46F8-064B-B7F9-5DBE1E14F71D}">
      <dgm:prSet/>
      <dgm:spPr/>
      <dgm:t>
        <a:bodyPr/>
        <a:lstStyle/>
        <a:p>
          <a:endParaRPr lang="ru-RU"/>
        </a:p>
      </dgm:t>
    </dgm:pt>
    <dgm:pt modelId="{3A2D0D68-C6F8-3548-9651-AD513363DA97}">
      <dgm:prSet phldrT="[Текст]" custT="1"/>
      <dgm:spPr>
        <a:solidFill>
          <a:srgbClr val="2878FF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500" b="1" dirty="0" smtClean="0">
              <a:latin typeface="Cambria"/>
              <a:cs typeface="Cambria"/>
            </a:rPr>
            <a:t>Транспортные тарифы</a:t>
          </a:r>
          <a:r>
            <a:rPr lang="ru-RU" sz="1500" dirty="0" smtClean="0">
              <a:latin typeface="Cambria"/>
              <a:cs typeface="Cambria"/>
            </a:rPr>
            <a:t> трубопроводных и железнодорожных монополий</a:t>
          </a:r>
          <a:endParaRPr lang="ru-RU" sz="1500" dirty="0">
            <a:latin typeface="Cambria"/>
            <a:cs typeface="Cambria"/>
          </a:endParaRPr>
        </a:p>
      </dgm:t>
    </dgm:pt>
    <dgm:pt modelId="{4AE7F284-4C9C-8342-A9BF-C2A4A90E2C85}" type="parTrans" cxnId="{8D42F64D-7BE7-BA49-94F1-D84E7B2EF833}">
      <dgm:prSet/>
      <dgm:spPr/>
      <dgm:t>
        <a:bodyPr/>
        <a:lstStyle/>
        <a:p>
          <a:endParaRPr lang="ru-RU"/>
        </a:p>
      </dgm:t>
    </dgm:pt>
    <dgm:pt modelId="{7A763876-44CE-B840-9E30-66F29412F11F}" type="sibTrans" cxnId="{8D42F64D-7BE7-BA49-94F1-D84E7B2EF833}">
      <dgm:prSet/>
      <dgm:spPr/>
      <dgm:t>
        <a:bodyPr/>
        <a:lstStyle/>
        <a:p>
          <a:endParaRPr lang="ru-RU"/>
        </a:p>
      </dgm:t>
    </dgm:pt>
    <dgm:pt modelId="{2B886457-22F5-3A48-B6F8-3EF617F48F7F}">
      <dgm:prSet phldrT="[Текст]" custT="1"/>
      <dgm:spPr/>
      <dgm:t>
        <a:bodyPr/>
        <a:lstStyle/>
        <a:p>
          <a:pPr algn="l"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Постоянно индексируются, опережая темпы инфляции</a:t>
          </a:r>
          <a:endParaRPr lang="ru-RU" sz="1300" dirty="0">
            <a:latin typeface="Cambria"/>
            <a:cs typeface="Cambria"/>
          </a:endParaRPr>
        </a:p>
      </dgm:t>
    </dgm:pt>
    <dgm:pt modelId="{8A523199-3EC0-3E4C-9501-BF7713CE146D}" type="parTrans" cxnId="{4472B86D-39AD-4D4C-9602-F2C5C30CB9D8}">
      <dgm:prSet/>
      <dgm:spPr/>
      <dgm:t>
        <a:bodyPr/>
        <a:lstStyle/>
        <a:p>
          <a:endParaRPr lang="ru-RU"/>
        </a:p>
      </dgm:t>
    </dgm:pt>
    <dgm:pt modelId="{DF3E75E1-B798-B048-A023-55DC396C3A06}" type="sibTrans" cxnId="{4472B86D-39AD-4D4C-9602-F2C5C30CB9D8}">
      <dgm:prSet/>
      <dgm:spPr/>
      <dgm:t>
        <a:bodyPr/>
        <a:lstStyle/>
        <a:p>
          <a:endParaRPr lang="ru-RU"/>
        </a:p>
      </dgm:t>
    </dgm:pt>
    <dgm:pt modelId="{88B58BF3-DA12-EF44-82CB-B8E70129339A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Глубокая переработка нефти развивается медленно</a:t>
          </a:r>
        </a:p>
      </dgm:t>
    </dgm:pt>
    <dgm:pt modelId="{D068E4D3-8C03-D642-BC17-EC609A4F3876}" type="parTrans" cxnId="{F48D79CB-6CB7-414F-BF5D-F54880B94FAF}">
      <dgm:prSet/>
      <dgm:spPr/>
      <dgm:t>
        <a:bodyPr/>
        <a:lstStyle/>
        <a:p>
          <a:endParaRPr lang="ru-RU"/>
        </a:p>
      </dgm:t>
    </dgm:pt>
    <dgm:pt modelId="{F89B6B01-A73E-7C4D-A65F-3514C2FF9C20}" type="sibTrans" cxnId="{F48D79CB-6CB7-414F-BF5D-F54880B94FAF}">
      <dgm:prSet/>
      <dgm:spPr/>
      <dgm:t>
        <a:bodyPr/>
        <a:lstStyle/>
        <a:p>
          <a:endParaRPr lang="ru-RU"/>
        </a:p>
      </dgm:t>
    </dgm:pt>
    <dgm:pt modelId="{762539FF-D97F-0448-A166-CD7703636303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Ставки акциза не позволяют конечному потребителю в полной мере использовать эффект более низких оптовых цен на внутреннем рынке</a:t>
          </a:r>
        </a:p>
      </dgm:t>
    </dgm:pt>
    <dgm:pt modelId="{7E833F2B-ECE7-C945-8CB6-E763B062368B}" type="parTrans" cxnId="{433579A3-8DA0-A64C-A542-D6DCF36B6C5E}">
      <dgm:prSet/>
      <dgm:spPr/>
      <dgm:t>
        <a:bodyPr/>
        <a:lstStyle/>
        <a:p>
          <a:endParaRPr lang="ru-RU"/>
        </a:p>
      </dgm:t>
    </dgm:pt>
    <dgm:pt modelId="{A9D328A9-6ED8-2E42-B601-C82906A30945}" type="sibTrans" cxnId="{433579A3-8DA0-A64C-A542-D6DCF36B6C5E}">
      <dgm:prSet/>
      <dgm:spPr/>
      <dgm:t>
        <a:bodyPr/>
        <a:lstStyle/>
        <a:p>
          <a:endParaRPr lang="ru-RU"/>
        </a:p>
      </dgm:t>
    </dgm:pt>
    <dgm:pt modelId="{55B49FB7-557A-DE44-8F24-C3F439026A61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Имеет мест кросс-субсидирование между добычей и переработкой</a:t>
          </a:r>
          <a:endParaRPr lang="ru-RU" sz="1300" dirty="0">
            <a:latin typeface="Cambria"/>
            <a:cs typeface="Cambria"/>
          </a:endParaRPr>
        </a:p>
      </dgm:t>
    </dgm:pt>
    <dgm:pt modelId="{929708FD-F842-FA4F-A988-B76DE76349EA}" type="parTrans" cxnId="{23354C14-8220-584B-A916-C8C916D8704D}">
      <dgm:prSet/>
      <dgm:spPr/>
      <dgm:t>
        <a:bodyPr/>
        <a:lstStyle/>
        <a:p>
          <a:endParaRPr lang="ru-RU"/>
        </a:p>
      </dgm:t>
    </dgm:pt>
    <dgm:pt modelId="{60C4A527-EFEB-F745-A082-07CE727FC80E}" type="sibTrans" cxnId="{23354C14-8220-584B-A916-C8C916D8704D}">
      <dgm:prSet/>
      <dgm:spPr/>
      <dgm:t>
        <a:bodyPr/>
        <a:lstStyle/>
        <a:p>
          <a:endParaRPr lang="ru-RU"/>
        </a:p>
      </dgm:t>
    </dgm:pt>
    <dgm:pt modelId="{302CC825-8DE1-5448-8266-54ACA359B089}">
      <dgm:prSet phldrT="[Текст]" custT="1"/>
      <dgm:spPr/>
      <dgm:t>
        <a:bodyPr/>
        <a:lstStyle/>
        <a:p>
          <a:pPr algn="l"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Это не всегда объясняется объективными причинами и может приводить к необоснованному завышению цены нефти и нефтепродуктов</a:t>
          </a:r>
        </a:p>
        <a:p>
          <a:pPr algn="ctr">
            <a:spcAft>
              <a:spcPct val="15000"/>
            </a:spcAft>
          </a:pPr>
          <a:endParaRPr lang="ru-RU" sz="1300" dirty="0" smtClean="0">
            <a:latin typeface="Cambria"/>
            <a:cs typeface="Cambria"/>
          </a:endParaRPr>
        </a:p>
        <a:p>
          <a:pPr algn="ctr">
            <a:spcAft>
              <a:spcPct val="15000"/>
            </a:spcAft>
          </a:pPr>
          <a:endParaRPr lang="ru-RU" sz="1300" dirty="0">
            <a:latin typeface="Cambria"/>
            <a:cs typeface="Cambria"/>
          </a:endParaRPr>
        </a:p>
      </dgm:t>
    </dgm:pt>
    <dgm:pt modelId="{A3AE3FBC-8403-8E49-86F3-E5DFDBABFA6B}" type="parTrans" cxnId="{87138522-269C-104A-B1E5-012C4517CDF0}">
      <dgm:prSet/>
      <dgm:spPr/>
      <dgm:t>
        <a:bodyPr/>
        <a:lstStyle/>
        <a:p>
          <a:endParaRPr lang="ru-RU"/>
        </a:p>
      </dgm:t>
    </dgm:pt>
    <dgm:pt modelId="{7DA75C6F-084D-2C4A-8F95-9FD24262E757}" type="sibTrans" cxnId="{87138522-269C-104A-B1E5-012C4517CDF0}">
      <dgm:prSet/>
      <dgm:spPr/>
      <dgm:t>
        <a:bodyPr/>
        <a:lstStyle/>
        <a:p>
          <a:endParaRPr lang="ru-RU"/>
        </a:p>
      </dgm:t>
    </dgm:pt>
    <dgm:pt modelId="{FA75FBCF-66A0-2A4D-8687-9A0CDF38BDAB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адресный характер льгот,</a:t>
          </a:r>
          <a:endParaRPr lang="ru-RU" sz="1300" dirty="0">
            <a:latin typeface="Cambria"/>
            <a:cs typeface="Cambria"/>
          </a:endParaRPr>
        </a:p>
      </dgm:t>
    </dgm:pt>
    <dgm:pt modelId="{F778674B-564E-084E-94D8-B2A8393205FB}" type="sibTrans" cxnId="{B583AD3F-1D0A-F340-A753-79D0D1E68B66}">
      <dgm:prSet/>
      <dgm:spPr/>
      <dgm:t>
        <a:bodyPr/>
        <a:lstStyle/>
        <a:p>
          <a:endParaRPr lang="ru-RU"/>
        </a:p>
      </dgm:t>
    </dgm:pt>
    <dgm:pt modelId="{6D84A321-9674-7141-B70D-1D0AFCA6D358}" type="parTrans" cxnId="{B583AD3F-1D0A-F340-A753-79D0D1E68B66}">
      <dgm:prSet/>
      <dgm:spPr/>
      <dgm:t>
        <a:bodyPr/>
        <a:lstStyle/>
        <a:p>
          <a:endParaRPr lang="ru-RU"/>
        </a:p>
      </dgm:t>
    </dgm:pt>
    <dgm:pt modelId="{4DBAF50A-E716-4252-88BD-695D4E714865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селективный подход, </a:t>
          </a:r>
          <a:endParaRPr lang="ru-RU" sz="1300" dirty="0">
            <a:latin typeface="Cambria"/>
            <a:cs typeface="Cambria"/>
          </a:endParaRPr>
        </a:p>
      </dgm:t>
    </dgm:pt>
    <dgm:pt modelId="{91C76E1F-B7D8-4830-9B8D-B94C2FABAC16}" type="parTrans" cxnId="{926F1003-015E-4726-9FDD-3D465E3E7954}">
      <dgm:prSet/>
      <dgm:spPr/>
    </dgm:pt>
    <dgm:pt modelId="{AAE4E4CC-43AE-4C6A-957A-A369C0327EDB}" type="sibTrans" cxnId="{926F1003-015E-4726-9FDD-3D465E3E7954}">
      <dgm:prSet/>
      <dgm:spPr/>
    </dgm:pt>
    <dgm:pt modelId="{09971E36-7A4E-403F-AF3A-5CEE7BA31E8C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ru-RU" sz="1300" dirty="0" smtClean="0">
              <a:latin typeface="Cambria"/>
              <a:cs typeface="Cambria"/>
            </a:rPr>
            <a:t>налогооблагаемая база мало связана с конечным результатом </a:t>
          </a:r>
          <a:endParaRPr lang="ru-RU" sz="1300" dirty="0">
            <a:latin typeface="Cambria"/>
            <a:cs typeface="Cambria"/>
          </a:endParaRPr>
        </a:p>
      </dgm:t>
    </dgm:pt>
    <dgm:pt modelId="{7732E674-A41D-4EE0-B38F-3568B3EB990E}" type="parTrans" cxnId="{AC880EF4-933E-4D53-8A36-6C6F3690CAAD}">
      <dgm:prSet/>
      <dgm:spPr/>
    </dgm:pt>
    <dgm:pt modelId="{25045F9A-9C24-4861-B4AD-CD04B1C14B6B}" type="sibTrans" cxnId="{AC880EF4-933E-4D53-8A36-6C6F3690CAAD}">
      <dgm:prSet/>
      <dgm:spPr/>
    </dgm:pt>
    <dgm:pt modelId="{E0C9F18F-6B1A-5645-896E-9A6F83E08CA1}" type="pres">
      <dgm:prSet presAssocID="{ED371481-400C-7C44-A9E8-B27CE7681633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0099011B-CD20-9148-AFB6-B5AA4569EAF7}" type="pres">
      <dgm:prSet presAssocID="{7615C28E-69A0-9B43-8C45-5E800808B869}" presName="composite" presStyleCnt="0"/>
      <dgm:spPr/>
    </dgm:pt>
    <dgm:pt modelId="{C56BB83B-CCED-CE42-A184-32B733411218}" type="pres">
      <dgm:prSet presAssocID="{7615C28E-69A0-9B43-8C45-5E800808B869}" presName="Accent" presStyleLbl="alignAcc1" presStyleIdx="0" presStyleCnt="3"/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1C1742B4-F8CB-D14A-8069-F389A9697055}" type="pres">
      <dgm:prSet presAssocID="{7615C28E-69A0-9B43-8C45-5E800808B869}" presName="Image" presStyleLbl="node1" presStyleIdx="0" presStyleCnt="3" custScaleY="62861"/>
      <dgm:spPr>
        <a:prstGeom prst="roundRect">
          <a:avLst/>
        </a:prstGeom>
        <a:solidFill>
          <a:srgbClr val="6ED6C4"/>
        </a:solidFill>
      </dgm:spPr>
      <dgm:t>
        <a:bodyPr/>
        <a:lstStyle/>
        <a:p>
          <a:endParaRPr lang="ru-RU"/>
        </a:p>
      </dgm:t>
    </dgm:pt>
    <dgm:pt modelId="{D2FECABC-6B58-E342-BDAA-20E7136756F6}" type="pres">
      <dgm:prSet presAssocID="{7615C28E-69A0-9B43-8C45-5E800808B869}" presName="Child" presStyleLbl="revTx" presStyleIdx="0" presStyleCnt="3" custScaleX="118006" custScaleY="105137" custLinFactNeighborX="8533" custLinFactNeighborY="-3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E427B-0D57-674B-843D-BE4FC722841E}" type="pres">
      <dgm:prSet presAssocID="{7615C28E-69A0-9B43-8C45-5E800808B869}" presName="Parent" presStyleLbl="alignNode1" presStyleIdx="0" presStyleCnt="3" custScaleY="2399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1505907-97A3-8649-9D44-C839C03E3C65}" type="pres">
      <dgm:prSet presAssocID="{AB6896CA-9A42-6440-83D0-63B5F1954335}" presName="sibTrans" presStyleCnt="0"/>
      <dgm:spPr/>
    </dgm:pt>
    <dgm:pt modelId="{89CD1F26-5DEB-5F4F-85DF-DBCA1C5E8F06}" type="pres">
      <dgm:prSet presAssocID="{800D3E8F-ACA9-834F-AF10-5CC72B354716}" presName="composite" presStyleCnt="0"/>
      <dgm:spPr/>
    </dgm:pt>
    <dgm:pt modelId="{FAEFDC87-2152-2243-BB3B-3C7DAE474606}" type="pres">
      <dgm:prSet presAssocID="{800D3E8F-ACA9-834F-AF10-5CC72B354716}" presName="Accent" presStyleLbl="alignAcc1" presStyleIdx="1" presStyleCnt="3"/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40FC11A9-A8AD-7A4B-BABC-2F27E454AA6F}" type="pres">
      <dgm:prSet presAssocID="{800D3E8F-ACA9-834F-AF10-5CC72B354716}" presName="Image" presStyleLbl="node1" presStyleIdx="1" presStyleCnt="3" custScaleY="62861"/>
      <dgm:spPr>
        <a:prstGeom prst="roundRect">
          <a:avLst/>
        </a:prstGeom>
        <a:solidFill>
          <a:srgbClr val="6ED6C4"/>
        </a:solidFill>
      </dgm:spPr>
      <dgm:t>
        <a:bodyPr/>
        <a:lstStyle/>
        <a:p>
          <a:endParaRPr lang="ru-RU"/>
        </a:p>
      </dgm:t>
    </dgm:pt>
    <dgm:pt modelId="{985AB715-0546-144F-9337-F54DE7A2F730}" type="pres">
      <dgm:prSet presAssocID="{800D3E8F-ACA9-834F-AF10-5CC72B354716}" presName="Child" presStyleLbl="revTx" presStyleIdx="1" presStyleCnt="3" custScaleX="120777" custScaleY="116269" custLinFactNeighborX="10574" custLinFactNeighborY="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010C4-16AD-E746-AF82-8C46D6844B5F}" type="pres">
      <dgm:prSet presAssocID="{800D3E8F-ACA9-834F-AF10-5CC72B354716}" presName="Parent" presStyleLbl="alignNode1" presStyleIdx="1" presStyleCnt="3" custScaleY="2399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F8BFB98-EA33-3244-9710-6FF4C5A19C12}" type="pres">
      <dgm:prSet presAssocID="{1947E35D-5C1F-BA42-92C6-5E68C5B4F47D}" presName="sibTrans" presStyleCnt="0"/>
      <dgm:spPr/>
    </dgm:pt>
    <dgm:pt modelId="{C43FFDC3-0D8B-5C45-9938-A6840A4B9549}" type="pres">
      <dgm:prSet presAssocID="{3A2D0D68-C6F8-3548-9651-AD513363DA97}" presName="composite" presStyleCnt="0"/>
      <dgm:spPr/>
    </dgm:pt>
    <dgm:pt modelId="{34E6E19B-FE50-CB49-AB8C-B00FE1D1ED4D}" type="pres">
      <dgm:prSet presAssocID="{3A2D0D68-C6F8-3548-9651-AD513363DA97}" presName="Accent" presStyleLbl="alignAcc1" presStyleIdx="2" presStyleCnt="3"/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87A4A559-2809-9D44-848C-A61CC0FDDE32}" type="pres">
      <dgm:prSet presAssocID="{3A2D0D68-C6F8-3548-9651-AD513363DA97}" presName="Image" presStyleLbl="node1" presStyleIdx="2" presStyleCnt="3" custScaleY="62861"/>
      <dgm:spPr>
        <a:prstGeom prst="roundRect">
          <a:avLst/>
        </a:prstGeom>
        <a:solidFill>
          <a:srgbClr val="6ED6C4"/>
        </a:solidFill>
      </dgm:spPr>
      <dgm:t>
        <a:bodyPr/>
        <a:lstStyle/>
        <a:p>
          <a:endParaRPr lang="ru-RU"/>
        </a:p>
      </dgm:t>
    </dgm:pt>
    <dgm:pt modelId="{EC4528B0-908D-B748-8561-9B71199EB5DF}" type="pres">
      <dgm:prSet presAssocID="{3A2D0D68-C6F8-3548-9651-AD513363DA97}" presName="Child" presStyleLbl="revTx" presStyleIdx="2" presStyleCnt="3" custLinFactNeighborX="-83" custLinFactNeighborY="-5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F9F9C-F34C-4045-9D70-9552E981BB34}" type="pres">
      <dgm:prSet presAssocID="{3A2D0D68-C6F8-3548-9651-AD513363DA97}" presName="Parent" presStyleLbl="alignNode1" presStyleIdx="2" presStyleCnt="3" custScaleY="2399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D4A0361-375B-47E6-BB55-0470A2C33FD6}" type="presOf" srcId="{7615C28E-69A0-9B43-8C45-5E800808B869}" destId="{786E427B-0D57-674B-843D-BE4FC722841E}" srcOrd="0" destOrd="0" presId="urn:microsoft.com/office/officeart/2008/layout/TitlePictureLineup"/>
    <dgm:cxn modelId="{2AB6B0D1-C3F8-4876-A69C-C8B7C320E4F2}" type="presOf" srcId="{FA75FBCF-66A0-2A4D-8687-9A0CDF38BDAB}" destId="{D2FECABC-6B58-E342-BDAA-20E7136756F6}" srcOrd="0" destOrd="1" presId="urn:microsoft.com/office/officeart/2008/layout/TitlePictureLineup"/>
    <dgm:cxn modelId="{6D4906CB-F852-4BB3-B8FC-FD03F5EAEEB0}" type="presOf" srcId="{302CC825-8DE1-5448-8266-54ACA359B089}" destId="{EC4528B0-908D-B748-8561-9B71199EB5DF}" srcOrd="0" destOrd="1" presId="urn:microsoft.com/office/officeart/2008/layout/TitlePictureLineup"/>
    <dgm:cxn modelId="{960820B0-61FA-4A5C-B4D7-22CCC5B8130C}" type="presOf" srcId="{ED371481-400C-7C44-A9E8-B27CE7681633}" destId="{E0C9F18F-6B1A-5645-896E-9A6F83E08CA1}" srcOrd="0" destOrd="0" presId="urn:microsoft.com/office/officeart/2008/layout/TitlePictureLineup"/>
    <dgm:cxn modelId="{7A8B62F6-4D76-4AE5-B671-F8E543527E59}" type="presOf" srcId="{4DBAF50A-E716-4252-88BD-695D4E714865}" destId="{D2FECABC-6B58-E342-BDAA-20E7136756F6}" srcOrd="0" destOrd="2" presId="urn:microsoft.com/office/officeart/2008/layout/TitlePictureLineup"/>
    <dgm:cxn modelId="{F48D79CB-6CB7-414F-BF5D-F54880B94FAF}" srcId="{800D3E8F-ACA9-834F-AF10-5CC72B354716}" destId="{88B58BF3-DA12-EF44-82CB-B8E70129339A}" srcOrd="1" destOrd="0" parTransId="{D068E4D3-8C03-D642-BC17-EC609A4F3876}" sibTransId="{F89B6B01-A73E-7C4D-A65F-3514C2FF9C20}"/>
    <dgm:cxn modelId="{23354C14-8220-584B-A916-C8C916D8704D}" srcId="{800D3E8F-ACA9-834F-AF10-5CC72B354716}" destId="{55B49FB7-557A-DE44-8F24-C3F439026A61}" srcOrd="3" destOrd="0" parTransId="{929708FD-F842-FA4F-A988-B76DE76349EA}" sibTransId="{60C4A527-EFEB-F745-A082-07CE727FC80E}"/>
    <dgm:cxn modelId="{4898B0FF-B76C-48A6-83A9-95A9C512600F}" type="presOf" srcId="{800D3E8F-ACA9-834F-AF10-5CC72B354716}" destId="{358010C4-16AD-E746-AF82-8C46D6844B5F}" srcOrd="0" destOrd="0" presId="urn:microsoft.com/office/officeart/2008/layout/TitlePictureLineup"/>
    <dgm:cxn modelId="{B583AD3F-1D0A-F340-A753-79D0D1E68B66}" srcId="{7615C28E-69A0-9B43-8C45-5E800808B869}" destId="{FA75FBCF-66A0-2A4D-8687-9A0CDF38BDAB}" srcOrd="1" destOrd="0" parTransId="{6D84A321-9674-7141-B70D-1D0AFCA6D358}" sibTransId="{F778674B-564E-084E-94D8-B2A8393205FB}"/>
    <dgm:cxn modelId="{EB48DFF5-8D72-4A4E-9114-CB85E128B470}" type="presOf" srcId="{3A2D0D68-C6F8-3548-9651-AD513363DA97}" destId="{857F9F9C-F34C-4045-9D70-9552E981BB34}" srcOrd="0" destOrd="0" presId="urn:microsoft.com/office/officeart/2008/layout/TitlePictureLineup"/>
    <dgm:cxn modelId="{75313C56-6155-4D22-B0F9-FA0F37435464}" type="presOf" srcId="{CDEC1F26-A3AB-7647-A62C-F8FD082B6A51}" destId="{985AB715-0546-144F-9337-F54DE7A2F730}" srcOrd="0" destOrd="0" presId="urn:microsoft.com/office/officeart/2008/layout/TitlePictureLineup"/>
    <dgm:cxn modelId="{68974ED2-AD91-4FAC-B540-0653ED2D80B2}" type="presOf" srcId="{55B49FB7-557A-DE44-8F24-C3F439026A61}" destId="{985AB715-0546-144F-9337-F54DE7A2F730}" srcOrd="0" destOrd="3" presId="urn:microsoft.com/office/officeart/2008/layout/TitlePictureLineup"/>
    <dgm:cxn modelId="{4472B86D-39AD-4D4C-9602-F2C5C30CB9D8}" srcId="{3A2D0D68-C6F8-3548-9651-AD513363DA97}" destId="{2B886457-22F5-3A48-B6F8-3EF617F48F7F}" srcOrd="0" destOrd="0" parTransId="{8A523199-3EC0-3E4C-9501-BF7713CE146D}" sibTransId="{DF3E75E1-B798-B048-A023-55DC396C3A06}"/>
    <dgm:cxn modelId="{87138522-269C-104A-B1E5-012C4517CDF0}" srcId="{3A2D0D68-C6F8-3548-9651-AD513363DA97}" destId="{302CC825-8DE1-5448-8266-54ACA359B089}" srcOrd="1" destOrd="0" parTransId="{A3AE3FBC-8403-8E49-86F3-E5DFDBABFA6B}" sibTransId="{7DA75C6F-084D-2C4A-8F95-9FD24262E757}"/>
    <dgm:cxn modelId="{5F61D817-3EBC-254F-BA06-BA0207C430B0}" srcId="{7615C28E-69A0-9B43-8C45-5E800808B869}" destId="{7DE574D9-860A-294C-A134-7067CBECF23D}" srcOrd="0" destOrd="0" parTransId="{D0989EEA-0322-CE4A-B663-4D48E50D9CCD}" sibTransId="{ED62D7AE-229C-F440-B363-0F32D0059E9B}"/>
    <dgm:cxn modelId="{2A1B329F-0845-2442-A0A1-607D38BD04C6}" srcId="{ED371481-400C-7C44-A9E8-B27CE7681633}" destId="{7615C28E-69A0-9B43-8C45-5E800808B869}" srcOrd="0" destOrd="0" parTransId="{3D9D1985-2B48-BF44-8708-90198EC20A03}" sibTransId="{AB6896CA-9A42-6440-83D0-63B5F1954335}"/>
    <dgm:cxn modelId="{926F1003-015E-4726-9FDD-3D465E3E7954}" srcId="{7615C28E-69A0-9B43-8C45-5E800808B869}" destId="{4DBAF50A-E716-4252-88BD-695D4E714865}" srcOrd="2" destOrd="0" parTransId="{91C76E1F-B7D8-4830-9B8D-B94C2FABAC16}" sibTransId="{AAE4E4CC-43AE-4C6A-957A-A369C0327EDB}"/>
    <dgm:cxn modelId="{3668E0D4-2852-EA45-B297-4090C35A6262}" srcId="{ED371481-400C-7C44-A9E8-B27CE7681633}" destId="{800D3E8F-ACA9-834F-AF10-5CC72B354716}" srcOrd="1" destOrd="0" parTransId="{148925DF-B64A-274A-BC97-14445942B26E}" sibTransId="{1947E35D-5C1F-BA42-92C6-5E68C5B4F47D}"/>
    <dgm:cxn modelId="{CA52DD76-1EC3-4593-915A-B4D135207A02}" type="presOf" srcId="{09971E36-7A4E-403F-AF3A-5CEE7BA31E8C}" destId="{D2FECABC-6B58-E342-BDAA-20E7136756F6}" srcOrd="0" destOrd="3" presId="urn:microsoft.com/office/officeart/2008/layout/TitlePictureLineup"/>
    <dgm:cxn modelId="{B67739D7-46F8-064B-B7F9-5DBE1E14F71D}" srcId="{800D3E8F-ACA9-834F-AF10-5CC72B354716}" destId="{CDEC1F26-A3AB-7647-A62C-F8FD082B6A51}" srcOrd="0" destOrd="0" parTransId="{C173A67F-B80B-F647-9677-64560C1899FA}" sibTransId="{ED984FEC-68A5-AD4C-B3A9-B72DA8A703B8}"/>
    <dgm:cxn modelId="{BEE21B9E-F1C3-4CE9-A13E-9AB09F2F7E64}" type="presOf" srcId="{7DE574D9-860A-294C-A134-7067CBECF23D}" destId="{D2FECABC-6B58-E342-BDAA-20E7136756F6}" srcOrd="0" destOrd="0" presId="urn:microsoft.com/office/officeart/2008/layout/TitlePictureLineup"/>
    <dgm:cxn modelId="{33194E22-3F2F-4914-A06A-3F089DD44BBB}" type="presOf" srcId="{762539FF-D97F-0448-A166-CD7703636303}" destId="{985AB715-0546-144F-9337-F54DE7A2F730}" srcOrd="0" destOrd="2" presId="urn:microsoft.com/office/officeart/2008/layout/TitlePictureLineup"/>
    <dgm:cxn modelId="{8D42F64D-7BE7-BA49-94F1-D84E7B2EF833}" srcId="{ED371481-400C-7C44-A9E8-B27CE7681633}" destId="{3A2D0D68-C6F8-3548-9651-AD513363DA97}" srcOrd="2" destOrd="0" parTransId="{4AE7F284-4C9C-8342-A9BF-C2A4A90E2C85}" sibTransId="{7A763876-44CE-B840-9E30-66F29412F11F}"/>
    <dgm:cxn modelId="{09A51FC4-EEA6-4001-AC46-A7DB99BA06FB}" type="presOf" srcId="{2B886457-22F5-3A48-B6F8-3EF617F48F7F}" destId="{EC4528B0-908D-B748-8561-9B71199EB5DF}" srcOrd="0" destOrd="0" presId="urn:microsoft.com/office/officeart/2008/layout/TitlePictureLineup"/>
    <dgm:cxn modelId="{433579A3-8DA0-A64C-A542-D6DCF36B6C5E}" srcId="{800D3E8F-ACA9-834F-AF10-5CC72B354716}" destId="{762539FF-D97F-0448-A166-CD7703636303}" srcOrd="2" destOrd="0" parTransId="{7E833F2B-ECE7-C945-8CB6-E763B062368B}" sibTransId="{A9D328A9-6ED8-2E42-B601-C82906A30945}"/>
    <dgm:cxn modelId="{AC880EF4-933E-4D53-8A36-6C6F3690CAAD}" srcId="{7615C28E-69A0-9B43-8C45-5E800808B869}" destId="{09971E36-7A4E-403F-AF3A-5CEE7BA31E8C}" srcOrd="3" destOrd="0" parTransId="{7732E674-A41D-4EE0-B38F-3568B3EB990E}" sibTransId="{25045F9A-9C24-4861-B4AD-CD04B1C14B6B}"/>
    <dgm:cxn modelId="{63A376B9-4621-443B-BD38-238FF9312C1A}" type="presOf" srcId="{88B58BF3-DA12-EF44-82CB-B8E70129339A}" destId="{985AB715-0546-144F-9337-F54DE7A2F730}" srcOrd="0" destOrd="1" presId="urn:microsoft.com/office/officeart/2008/layout/TitlePictureLineup"/>
    <dgm:cxn modelId="{2E427A0E-56D7-471A-A1E0-8AD9F5ACA7CE}" type="presParOf" srcId="{E0C9F18F-6B1A-5645-896E-9A6F83E08CA1}" destId="{0099011B-CD20-9148-AFB6-B5AA4569EAF7}" srcOrd="0" destOrd="0" presId="urn:microsoft.com/office/officeart/2008/layout/TitlePictureLineup"/>
    <dgm:cxn modelId="{C24585FF-B5E1-46CA-8AE0-89E5DC2C66B4}" type="presParOf" srcId="{0099011B-CD20-9148-AFB6-B5AA4569EAF7}" destId="{C56BB83B-CCED-CE42-A184-32B733411218}" srcOrd="0" destOrd="0" presId="urn:microsoft.com/office/officeart/2008/layout/TitlePictureLineup"/>
    <dgm:cxn modelId="{68FC2C98-1036-41FB-B272-F8451D4B1475}" type="presParOf" srcId="{0099011B-CD20-9148-AFB6-B5AA4569EAF7}" destId="{1C1742B4-F8CB-D14A-8069-F389A9697055}" srcOrd="1" destOrd="0" presId="urn:microsoft.com/office/officeart/2008/layout/TitlePictureLineup"/>
    <dgm:cxn modelId="{B7EA66CA-5520-487F-8F4B-ADD772BE70B9}" type="presParOf" srcId="{0099011B-CD20-9148-AFB6-B5AA4569EAF7}" destId="{D2FECABC-6B58-E342-BDAA-20E7136756F6}" srcOrd="2" destOrd="0" presId="urn:microsoft.com/office/officeart/2008/layout/TitlePictureLineup"/>
    <dgm:cxn modelId="{36206E9D-9C10-47B3-9FFA-3A059322FC22}" type="presParOf" srcId="{0099011B-CD20-9148-AFB6-B5AA4569EAF7}" destId="{786E427B-0D57-674B-843D-BE4FC722841E}" srcOrd="3" destOrd="0" presId="urn:microsoft.com/office/officeart/2008/layout/TitlePictureLineup"/>
    <dgm:cxn modelId="{31309E39-3946-4F0C-99FC-79BD0A3D4322}" type="presParOf" srcId="{E0C9F18F-6B1A-5645-896E-9A6F83E08CA1}" destId="{11505907-97A3-8649-9D44-C839C03E3C65}" srcOrd="1" destOrd="0" presId="urn:microsoft.com/office/officeart/2008/layout/TitlePictureLineup"/>
    <dgm:cxn modelId="{FAA51697-8AE2-4AE5-9F63-A503A468778F}" type="presParOf" srcId="{E0C9F18F-6B1A-5645-896E-9A6F83E08CA1}" destId="{89CD1F26-5DEB-5F4F-85DF-DBCA1C5E8F06}" srcOrd="2" destOrd="0" presId="urn:microsoft.com/office/officeart/2008/layout/TitlePictureLineup"/>
    <dgm:cxn modelId="{10A5C234-4383-4465-9486-30E1262E4A33}" type="presParOf" srcId="{89CD1F26-5DEB-5F4F-85DF-DBCA1C5E8F06}" destId="{FAEFDC87-2152-2243-BB3B-3C7DAE474606}" srcOrd="0" destOrd="0" presId="urn:microsoft.com/office/officeart/2008/layout/TitlePictureLineup"/>
    <dgm:cxn modelId="{EA40D295-4BD4-498A-979A-E3F330050F52}" type="presParOf" srcId="{89CD1F26-5DEB-5F4F-85DF-DBCA1C5E8F06}" destId="{40FC11A9-A8AD-7A4B-BABC-2F27E454AA6F}" srcOrd="1" destOrd="0" presId="urn:microsoft.com/office/officeart/2008/layout/TitlePictureLineup"/>
    <dgm:cxn modelId="{6DE06765-5F99-4F3B-AA23-A20568545B7D}" type="presParOf" srcId="{89CD1F26-5DEB-5F4F-85DF-DBCA1C5E8F06}" destId="{985AB715-0546-144F-9337-F54DE7A2F730}" srcOrd="2" destOrd="0" presId="urn:microsoft.com/office/officeart/2008/layout/TitlePictureLineup"/>
    <dgm:cxn modelId="{C0312496-187C-4232-BE23-3872D4A5B8A9}" type="presParOf" srcId="{89CD1F26-5DEB-5F4F-85DF-DBCA1C5E8F06}" destId="{358010C4-16AD-E746-AF82-8C46D6844B5F}" srcOrd="3" destOrd="0" presId="urn:microsoft.com/office/officeart/2008/layout/TitlePictureLineup"/>
    <dgm:cxn modelId="{1B83E008-685A-419F-A59D-68465336559A}" type="presParOf" srcId="{E0C9F18F-6B1A-5645-896E-9A6F83E08CA1}" destId="{0F8BFB98-EA33-3244-9710-6FF4C5A19C12}" srcOrd="3" destOrd="0" presId="urn:microsoft.com/office/officeart/2008/layout/TitlePictureLineup"/>
    <dgm:cxn modelId="{85F0EBD8-595D-401D-88A5-F4A37AF74CF1}" type="presParOf" srcId="{E0C9F18F-6B1A-5645-896E-9A6F83E08CA1}" destId="{C43FFDC3-0D8B-5C45-9938-A6840A4B9549}" srcOrd="4" destOrd="0" presId="urn:microsoft.com/office/officeart/2008/layout/TitlePictureLineup"/>
    <dgm:cxn modelId="{3B1F0C7F-2D54-4A8B-980F-3EE75F168B5D}" type="presParOf" srcId="{C43FFDC3-0D8B-5C45-9938-A6840A4B9549}" destId="{34E6E19B-FE50-CB49-AB8C-B00FE1D1ED4D}" srcOrd="0" destOrd="0" presId="urn:microsoft.com/office/officeart/2008/layout/TitlePictureLineup"/>
    <dgm:cxn modelId="{3398914B-26E3-4EF6-980F-1C2DE228EEDA}" type="presParOf" srcId="{C43FFDC3-0D8B-5C45-9938-A6840A4B9549}" destId="{87A4A559-2809-9D44-848C-A61CC0FDDE32}" srcOrd="1" destOrd="0" presId="urn:microsoft.com/office/officeart/2008/layout/TitlePictureLineup"/>
    <dgm:cxn modelId="{58EEBBBC-DB35-42BC-93FE-70BEE3255342}" type="presParOf" srcId="{C43FFDC3-0D8B-5C45-9938-A6840A4B9549}" destId="{EC4528B0-908D-B748-8561-9B71199EB5DF}" srcOrd="2" destOrd="0" presId="urn:microsoft.com/office/officeart/2008/layout/TitlePictureLineup"/>
    <dgm:cxn modelId="{D3749917-970B-47CF-967D-E696A446ACFA}" type="presParOf" srcId="{C43FFDC3-0D8B-5C45-9938-A6840A4B9549}" destId="{857F9F9C-F34C-4045-9D70-9552E981BB34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97F3A-739B-2847-802A-28B74B00176E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C94CA4-B21F-2A4A-AFF5-420C8D00A5C2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Федеральный налог на прибыль: </a:t>
          </a:r>
          <a:r>
            <a:rPr lang="ru-RU" sz="17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35%</a:t>
          </a:r>
          <a:endParaRPr lang="en-US" sz="1700" b="1" i="0" u="none" strike="noStrike" dirty="0" smtClean="0">
            <a:solidFill>
              <a:srgbClr val="000000"/>
            </a:solidFill>
            <a:effectLst/>
            <a:latin typeface="Cambria"/>
            <a:cs typeface="Cambria"/>
          </a:endParaRPr>
        </a:p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Налог на прибыль на уровне штата:</a:t>
          </a:r>
          <a:r>
            <a:rPr lang="en-US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 </a:t>
          </a:r>
          <a:r>
            <a:rPr lang="ru-RU" sz="17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0 – 12%</a:t>
          </a:r>
          <a:endParaRPr lang="ru-RU" sz="1700" dirty="0">
            <a:latin typeface="Cambria"/>
            <a:cs typeface="Cambria"/>
          </a:endParaRPr>
        </a:p>
      </dgm:t>
    </dgm:pt>
    <dgm:pt modelId="{54678E19-019E-6041-9A73-F83B7E322564}" type="parTrans" cxnId="{760BA505-75A2-E040-8B00-873C0EC19C47}">
      <dgm:prSet/>
      <dgm:spPr/>
      <dgm:t>
        <a:bodyPr/>
        <a:lstStyle/>
        <a:p>
          <a:endParaRPr lang="ru-RU"/>
        </a:p>
      </dgm:t>
    </dgm:pt>
    <dgm:pt modelId="{DB4CE710-A11D-6243-9FF6-9C54A3579BBD}" type="sibTrans" cxnId="{760BA505-75A2-E040-8B00-873C0EC19C47}">
      <dgm:prSet/>
      <dgm:spPr/>
      <dgm:t>
        <a:bodyPr/>
        <a:lstStyle/>
        <a:p>
          <a:endParaRPr lang="ru-RU"/>
        </a:p>
      </dgm:t>
    </dgm:pt>
    <dgm:pt modelId="{F972B8F8-FC21-BC45-8015-3C7CDA3E2A4D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Корпоративный подоходный налог: </a:t>
          </a:r>
          <a:r>
            <a:rPr lang="ru-RU" sz="17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20%</a:t>
          </a:r>
          <a:endParaRPr lang="ru-RU" sz="1700" dirty="0">
            <a:latin typeface="Cambria"/>
            <a:cs typeface="Cambria"/>
          </a:endParaRPr>
        </a:p>
      </dgm:t>
    </dgm:pt>
    <dgm:pt modelId="{75B02FFD-5388-9D43-804B-2E612C96993E}" type="parTrans" cxnId="{BEB44D55-FB00-9448-8433-91F9D0BBC1AE}">
      <dgm:prSet/>
      <dgm:spPr/>
      <dgm:t>
        <a:bodyPr/>
        <a:lstStyle/>
        <a:p>
          <a:endParaRPr lang="ru-RU"/>
        </a:p>
      </dgm:t>
    </dgm:pt>
    <dgm:pt modelId="{26DFDB99-ABEE-944D-848C-AE024E65A20C}" type="sibTrans" cxnId="{BEB44D55-FB00-9448-8433-91F9D0BBC1AE}">
      <dgm:prSet/>
      <dgm:spPr/>
      <dgm:t>
        <a:bodyPr/>
        <a:lstStyle/>
        <a:p>
          <a:endParaRPr lang="ru-RU"/>
        </a:p>
      </dgm:t>
    </dgm:pt>
    <dgm:pt modelId="{4BFA818F-19EE-1C43-AF70-35AFCB74BAB3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Налог на прибыль: </a:t>
          </a:r>
          <a:r>
            <a:rPr lang="ru-RU" sz="17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20%</a:t>
          </a:r>
        </a:p>
        <a:p>
          <a:r>
            <a:rPr lang="ru-RU" sz="17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Меньше, чем во всех странах!</a:t>
          </a:r>
          <a:endParaRPr lang="ru-RU" sz="1700" dirty="0">
            <a:latin typeface="Cambria"/>
            <a:cs typeface="Cambria"/>
          </a:endParaRPr>
        </a:p>
      </dgm:t>
    </dgm:pt>
    <dgm:pt modelId="{01A960AA-C842-9A46-9D93-54D16AABB58F}" type="parTrans" cxnId="{6D34A21E-905A-B54C-840D-9FBE9A97DD06}">
      <dgm:prSet/>
      <dgm:spPr/>
      <dgm:t>
        <a:bodyPr/>
        <a:lstStyle/>
        <a:p>
          <a:endParaRPr lang="ru-RU"/>
        </a:p>
      </dgm:t>
    </dgm:pt>
    <dgm:pt modelId="{337FF073-71D3-BF4F-AC46-8565A4414A63}" type="sibTrans" cxnId="{6D34A21E-905A-B54C-840D-9FBE9A97DD06}">
      <dgm:prSet/>
      <dgm:spPr/>
      <dgm:t>
        <a:bodyPr/>
        <a:lstStyle/>
        <a:p>
          <a:endParaRPr lang="ru-RU"/>
        </a:p>
      </dgm:t>
    </dgm:pt>
    <dgm:pt modelId="{74B54F14-BCB6-9348-832C-C1C1DC317FD2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5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для деятельности, по которой ведется раздельный учет (разведка и добыча)*: </a:t>
          </a:r>
          <a:r>
            <a:rPr lang="ru-RU" sz="15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30%</a:t>
          </a:r>
          <a:endParaRPr lang="en-US" sz="1500" b="1" i="0" u="none" strike="noStrike" dirty="0" smtClean="0">
            <a:solidFill>
              <a:srgbClr val="000000"/>
            </a:solidFill>
            <a:effectLst/>
            <a:latin typeface="Cambria"/>
            <a:cs typeface="Cambria"/>
          </a:endParaRPr>
        </a:p>
        <a:p>
          <a:r>
            <a:rPr lang="ru-RU" sz="1500" dirty="0" smtClean="0">
              <a:solidFill>
                <a:schemeClr val="tx1"/>
              </a:solidFill>
              <a:latin typeface="Cambria"/>
              <a:cs typeface="Cambria"/>
            </a:rPr>
            <a:t>для </a:t>
          </a:r>
          <a:r>
            <a:rPr lang="ru-RU" sz="15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прочих видов деятельности (переработка и сбыт): </a:t>
          </a:r>
          <a:r>
            <a:rPr lang="ru-RU" sz="15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2</a:t>
          </a:r>
          <a:r>
            <a:rPr lang="en-US" sz="15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0</a:t>
          </a:r>
          <a:r>
            <a:rPr lang="ru-RU" sz="1500" b="1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%</a:t>
          </a:r>
          <a:endParaRPr lang="ru-RU" sz="1500" dirty="0">
            <a:latin typeface="Cambria"/>
            <a:cs typeface="Cambria"/>
          </a:endParaRPr>
        </a:p>
      </dgm:t>
    </dgm:pt>
    <dgm:pt modelId="{6F93F71C-8D28-1142-841D-0A1CE77A2F90}" type="parTrans" cxnId="{88346F1D-D3D6-B448-BAF1-BB190EE7DBAB}">
      <dgm:prSet/>
      <dgm:spPr/>
      <dgm:t>
        <a:bodyPr/>
        <a:lstStyle/>
        <a:p>
          <a:endParaRPr lang="ru-RU"/>
        </a:p>
      </dgm:t>
    </dgm:pt>
    <dgm:pt modelId="{5D2C7D91-C342-124B-B58B-211507417870}" type="sibTrans" cxnId="{88346F1D-D3D6-B448-BAF1-BB190EE7DBAB}">
      <dgm:prSet/>
      <dgm:spPr/>
      <dgm:t>
        <a:bodyPr/>
        <a:lstStyle/>
        <a:p>
          <a:endParaRPr lang="ru-RU"/>
        </a:p>
      </dgm:t>
    </dgm:pt>
    <dgm:pt modelId="{9AC03609-DFDC-EE4A-8F95-098B37769B1D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dirty="0" smtClean="0">
              <a:latin typeface="Cambria"/>
              <a:cs typeface="Cambria"/>
            </a:rPr>
            <a:t>Федеральный налог на прибыль: </a:t>
          </a:r>
          <a:r>
            <a:rPr lang="ru-RU" sz="1700" b="1" dirty="0" smtClean="0">
              <a:latin typeface="Cambria"/>
              <a:cs typeface="Cambria"/>
            </a:rPr>
            <a:t>15%</a:t>
          </a:r>
          <a:endParaRPr lang="en-US" sz="1700" b="1" dirty="0" smtClean="0">
            <a:latin typeface="Cambria"/>
            <a:cs typeface="Cambria"/>
          </a:endParaRPr>
        </a:p>
        <a:p>
          <a:r>
            <a:rPr lang="ru-RU" sz="1700" dirty="0" smtClean="0">
              <a:latin typeface="Cambria"/>
              <a:cs typeface="Cambria"/>
            </a:rPr>
            <a:t>Налог на прибыль на уровне провинций: </a:t>
          </a:r>
          <a:r>
            <a:rPr lang="ru-RU" sz="1700" b="1" dirty="0" smtClean="0">
              <a:latin typeface="Cambria"/>
              <a:cs typeface="Cambria"/>
            </a:rPr>
            <a:t>10%-16%</a:t>
          </a:r>
          <a:endParaRPr lang="ru-RU" sz="1700" b="1" dirty="0">
            <a:latin typeface="Cambria"/>
            <a:cs typeface="Cambria"/>
          </a:endParaRPr>
        </a:p>
      </dgm:t>
    </dgm:pt>
    <dgm:pt modelId="{9E408865-7162-3D4F-ABB7-BEEE288CB77A}" type="parTrans" cxnId="{1FCE5850-2C9A-5043-A4AF-9A89DFAB7C05}">
      <dgm:prSet/>
      <dgm:spPr/>
      <dgm:t>
        <a:bodyPr/>
        <a:lstStyle/>
        <a:p>
          <a:endParaRPr lang="ru-RU"/>
        </a:p>
      </dgm:t>
    </dgm:pt>
    <dgm:pt modelId="{65129FED-03A7-344D-B3F7-A588F1461CF4}" type="sibTrans" cxnId="{1FCE5850-2C9A-5043-A4AF-9A89DFAB7C05}">
      <dgm:prSet/>
      <dgm:spPr/>
      <dgm:t>
        <a:bodyPr/>
        <a:lstStyle/>
        <a:p>
          <a:endParaRPr lang="ru-RU"/>
        </a:p>
      </dgm:t>
    </dgm:pt>
    <dgm:pt modelId="{58316173-2739-AB4C-8841-22C97EEF33E7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dirty="0" smtClean="0">
              <a:latin typeface="Cambria"/>
              <a:cs typeface="Cambria"/>
            </a:rPr>
            <a:t>Налог на прибыль:</a:t>
          </a:r>
          <a:r>
            <a:rPr lang="ru-RU" sz="1700" b="1" dirty="0" smtClean="0">
              <a:latin typeface="Cambria"/>
              <a:cs typeface="Cambria"/>
            </a:rPr>
            <a:t> 27%</a:t>
          </a:r>
          <a:endParaRPr lang="ru-RU" sz="1700" b="1" dirty="0">
            <a:latin typeface="Cambria"/>
            <a:cs typeface="Cambria"/>
          </a:endParaRPr>
        </a:p>
      </dgm:t>
    </dgm:pt>
    <dgm:pt modelId="{57B64035-2EC8-ED41-9814-FA0983D220AA}" type="parTrans" cxnId="{86D79E70-9103-0240-ACCF-76CC2BED9238}">
      <dgm:prSet/>
      <dgm:spPr/>
      <dgm:t>
        <a:bodyPr/>
        <a:lstStyle/>
        <a:p>
          <a:endParaRPr lang="ru-RU"/>
        </a:p>
      </dgm:t>
    </dgm:pt>
    <dgm:pt modelId="{1BEE34ED-5383-5440-B884-6CE6E5248698}" type="sibTrans" cxnId="{86D79E70-9103-0240-ACCF-76CC2BED9238}">
      <dgm:prSet/>
      <dgm:spPr/>
      <dgm:t>
        <a:bodyPr/>
        <a:lstStyle/>
        <a:p>
          <a:endParaRPr lang="ru-RU"/>
        </a:p>
      </dgm:t>
    </dgm:pt>
    <dgm:pt modelId="{1984DD62-4817-9B44-AFB4-4BFA5E3DDFB9}" type="pres">
      <dgm:prSet presAssocID="{B8097F3A-739B-2847-802A-28B74B0017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8B6D1-6EA2-2B4F-954F-8D369316BAC1}" type="pres">
      <dgm:prSet presAssocID="{2AC94CA4-B21F-2A4A-AFF5-420C8D00A5C2}" presName="composite" presStyleCnt="0"/>
      <dgm:spPr/>
    </dgm:pt>
    <dgm:pt modelId="{3D71EF9A-7CED-D94B-AEDC-B0CA8FE1D238}" type="pres">
      <dgm:prSet presAssocID="{2AC94CA4-B21F-2A4A-AFF5-420C8D00A5C2}" presName="rect1" presStyleLbl="trAlignAcc1" presStyleIdx="0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BE05986-EFA1-DB43-932A-A71E8FD0BF21}" type="pres">
      <dgm:prSet presAssocID="{2AC94CA4-B21F-2A4A-AFF5-420C8D00A5C2}" presName="rect2" presStyleLbl="fgImgPlace1" presStyleIdx="0" presStyleCnt="6" custScaleY="6658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77B333-C342-6F46-991B-D4CBA8C52EC0}" type="pres">
      <dgm:prSet presAssocID="{DB4CE710-A11D-6243-9FF6-9C54A3579BBD}" presName="sibTrans" presStyleCnt="0"/>
      <dgm:spPr/>
    </dgm:pt>
    <dgm:pt modelId="{2AEB9934-B3DD-8D47-8773-35EB6D425A3E}" type="pres">
      <dgm:prSet presAssocID="{74B54F14-BCB6-9348-832C-C1C1DC317FD2}" presName="composite" presStyleCnt="0"/>
      <dgm:spPr/>
    </dgm:pt>
    <dgm:pt modelId="{FABAC1F5-2831-6848-94D5-7B5C9477203B}" type="pres">
      <dgm:prSet presAssocID="{74B54F14-BCB6-9348-832C-C1C1DC317FD2}" presName="rect1" presStyleLbl="trAlignAcc1" presStyleIdx="1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B0D4D5-D27A-A44E-A062-9869C39EFC61}" type="pres">
      <dgm:prSet presAssocID="{74B54F14-BCB6-9348-832C-C1C1DC317FD2}" presName="rect2" presStyleLbl="fgImgPlace1" presStyleIdx="1" presStyleCnt="6" custScaleY="6658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8F4A391-6CCF-5842-9EB3-7A5DDDAE2E4D}" type="pres">
      <dgm:prSet presAssocID="{5D2C7D91-C342-124B-B58B-211507417870}" presName="sibTrans" presStyleCnt="0"/>
      <dgm:spPr/>
    </dgm:pt>
    <dgm:pt modelId="{85467DAB-4070-524A-BB4F-179A43C98240}" type="pres">
      <dgm:prSet presAssocID="{9AC03609-DFDC-EE4A-8F95-098B37769B1D}" presName="composite" presStyleCnt="0"/>
      <dgm:spPr/>
    </dgm:pt>
    <dgm:pt modelId="{51508A65-2724-9147-A339-60A734978AEF}" type="pres">
      <dgm:prSet presAssocID="{9AC03609-DFDC-EE4A-8F95-098B37769B1D}" presName="rect1" presStyleLbl="trAlignAcc1" presStyleIdx="2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8AFACDD-68F3-2048-9596-85329BC64D14}" type="pres">
      <dgm:prSet presAssocID="{9AC03609-DFDC-EE4A-8F95-098B37769B1D}" presName="rect2" presStyleLbl="fgImgPlace1" presStyleIdx="2" presStyleCnt="6" custScaleY="6658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060031D-D105-ED41-B3BD-4D95E71055D5}" type="pres">
      <dgm:prSet presAssocID="{65129FED-03A7-344D-B3F7-A588F1461CF4}" presName="sibTrans" presStyleCnt="0"/>
      <dgm:spPr/>
    </dgm:pt>
    <dgm:pt modelId="{3BA805AD-7D2E-D941-A4EA-D30DA460C9A4}" type="pres">
      <dgm:prSet presAssocID="{58316173-2739-AB4C-8841-22C97EEF33E7}" presName="composite" presStyleCnt="0"/>
      <dgm:spPr/>
    </dgm:pt>
    <dgm:pt modelId="{45C6A91C-45F8-DA4B-9F01-D5F3F3FA080B}" type="pres">
      <dgm:prSet presAssocID="{58316173-2739-AB4C-8841-22C97EEF33E7}" presName="rect1" presStyleLbl="trAlignAcc1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BABE01A-54BE-3D47-BCAD-1A6719710318}" type="pres">
      <dgm:prSet presAssocID="{58316173-2739-AB4C-8841-22C97EEF33E7}" presName="rect2" presStyleLbl="fgImgPlace1" presStyleIdx="3" presStyleCnt="6" custScaleY="66580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18AEE1-B64D-4741-90E1-CF28C1DB854B}" type="pres">
      <dgm:prSet presAssocID="{1BEE34ED-5383-5440-B884-6CE6E5248698}" presName="sibTrans" presStyleCnt="0"/>
      <dgm:spPr/>
    </dgm:pt>
    <dgm:pt modelId="{CBB48222-A074-E543-B138-EBE9B3B06473}" type="pres">
      <dgm:prSet presAssocID="{F972B8F8-FC21-BC45-8015-3C7CDA3E2A4D}" presName="composite" presStyleCnt="0"/>
      <dgm:spPr/>
    </dgm:pt>
    <dgm:pt modelId="{F982B9D0-2641-7647-A392-7220336D8C6F}" type="pres">
      <dgm:prSet presAssocID="{F972B8F8-FC21-BC45-8015-3C7CDA3E2A4D}" presName="rect1" presStyleLbl="trAlignAcc1" presStyleIdx="4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751B862-2146-D64B-80F9-6B20379F56E1}" type="pres">
      <dgm:prSet presAssocID="{F972B8F8-FC21-BC45-8015-3C7CDA3E2A4D}" presName="rect2" presStyleLbl="fgImgPlace1" presStyleIdx="4" presStyleCnt="6" custScaleY="66580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4E084E9-0733-A341-B158-6E89AC28E24D}" type="pres">
      <dgm:prSet presAssocID="{26DFDB99-ABEE-944D-848C-AE024E65A20C}" presName="sibTrans" presStyleCnt="0"/>
      <dgm:spPr/>
    </dgm:pt>
    <dgm:pt modelId="{0595DB86-4F46-F743-AD38-74AB4C6D345B}" type="pres">
      <dgm:prSet presAssocID="{4BFA818F-19EE-1C43-AF70-35AFCB74BAB3}" presName="composite" presStyleCnt="0"/>
      <dgm:spPr/>
    </dgm:pt>
    <dgm:pt modelId="{A9F837E4-3DF9-2040-88C7-21B9790CE210}" type="pres">
      <dgm:prSet presAssocID="{4BFA818F-19EE-1C43-AF70-35AFCB74BAB3}" presName="rect1" presStyleLbl="trAlignAcc1" presStyleIdx="5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6C186BC-EC25-3149-9E31-D931CBF317CB}" type="pres">
      <dgm:prSet presAssocID="{4BFA818F-19EE-1C43-AF70-35AFCB74BAB3}" presName="rect2" presStyleLbl="fgImgPlace1" presStyleIdx="5" presStyleCnt="6" custScaleY="66580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EB44D55-FB00-9448-8433-91F9D0BBC1AE}" srcId="{B8097F3A-739B-2847-802A-28B74B00176E}" destId="{F972B8F8-FC21-BC45-8015-3C7CDA3E2A4D}" srcOrd="4" destOrd="0" parTransId="{75B02FFD-5388-9D43-804B-2E612C96993E}" sibTransId="{26DFDB99-ABEE-944D-848C-AE024E65A20C}"/>
    <dgm:cxn modelId="{E79DBEC1-DF92-5B4F-829A-335FD81C3096}" type="presOf" srcId="{74B54F14-BCB6-9348-832C-C1C1DC317FD2}" destId="{FABAC1F5-2831-6848-94D5-7B5C9477203B}" srcOrd="0" destOrd="0" presId="urn:microsoft.com/office/officeart/2008/layout/PictureStrips"/>
    <dgm:cxn modelId="{3A9AC858-070A-7B4D-A64C-A47C138B37D3}" type="presOf" srcId="{B8097F3A-739B-2847-802A-28B74B00176E}" destId="{1984DD62-4817-9B44-AFB4-4BFA5E3DDFB9}" srcOrd="0" destOrd="0" presId="urn:microsoft.com/office/officeart/2008/layout/PictureStrips"/>
    <dgm:cxn modelId="{4BDC115A-DF68-5E4F-B0EF-B920CF899C97}" type="presOf" srcId="{F972B8F8-FC21-BC45-8015-3C7CDA3E2A4D}" destId="{F982B9D0-2641-7647-A392-7220336D8C6F}" srcOrd="0" destOrd="0" presId="urn:microsoft.com/office/officeart/2008/layout/PictureStrips"/>
    <dgm:cxn modelId="{760BA505-75A2-E040-8B00-873C0EC19C47}" srcId="{B8097F3A-739B-2847-802A-28B74B00176E}" destId="{2AC94CA4-B21F-2A4A-AFF5-420C8D00A5C2}" srcOrd="0" destOrd="0" parTransId="{54678E19-019E-6041-9A73-F83B7E322564}" sibTransId="{DB4CE710-A11D-6243-9FF6-9C54A3579BBD}"/>
    <dgm:cxn modelId="{0E9182BC-49F8-2247-B188-A3FA057E56C8}" type="presOf" srcId="{58316173-2739-AB4C-8841-22C97EEF33E7}" destId="{45C6A91C-45F8-DA4B-9F01-D5F3F3FA080B}" srcOrd="0" destOrd="0" presId="urn:microsoft.com/office/officeart/2008/layout/PictureStrips"/>
    <dgm:cxn modelId="{6D34A21E-905A-B54C-840D-9FBE9A97DD06}" srcId="{B8097F3A-739B-2847-802A-28B74B00176E}" destId="{4BFA818F-19EE-1C43-AF70-35AFCB74BAB3}" srcOrd="5" destOrd="0" parTransId="{01A960AA-C842-9A46-9D93-54D16AABB58F}" sibTransId="{337FF073-71D3-BF4F-AC46-8565A4414A63}"/>
    <dgm:cxn modelId="{88346F1D-D3D6-B448-BAF1-BB190EE7DBAB}" srcId="{B8097F3A-739B-2847-802A-28B74B00176E}" destId="{74B54F14-BCB6-9348-832C-C1C1DC317FD2}" srcOrd="1" destOrd="0" parTransId="{6F93F71C-8D28-1142-841D-0A1CE77A2F90}" sibTransId="{5D2C7D91-C342-124B-B58B-211507417870}"/>
    <dgm:cxn modelId="{5E5A11B3-0BBC-C84A-98BD-E172C9675E02}" type="presOf" srcId="{9AC03609-DFDC-EE4A-8F95-098B37769B1D}" destId="{51508A65-2724-9147-A339-60A734978AEF}" srcOrd="0" destOrd="0" presId="urn:microsoft.com/office/officeart/2008/layout/PictureStrips"/>
    <dgm:cxn modelId="{7571DEB4-FE6C-F643-8152-58B9BD8E694D}" type="presOf" srcId="{2AC94CA4-B21F-2A4A-AFF5-420C8D00A5C2}" destId="{3D71EF9A-7CED-D94B-AEDC-B0CA8FE1D238}" srcOrd="0" destOrd="0" presId="urn:microsoft.com/office/officeart/2008/layout/PictureStrips"/>
    <dgm:cxn modelId="{9C5A812A-DC72-7A4B-9FED-86EB122D2524}" type="presOf" srcId="{4BFA818F-19EE-1C43-AF70-35AFCB74BAB3}" destId="{A9F837E4-3DF9-2040-88C7-21B9790CE210}" srcOrd="0" destOrd="0" presId="urn:microsoft.com/office/officeart/2008/layout/PictureStrips"/>
    <dgm:cxn modelId="{86D79E70-9103-0240-ACCF-76CC2BED9238}" srcId="{B8097F3A-739B-2847-802A-28B74B00176E}" destId="{58316173-2739-AB4C-8841-22C97EEF33E7}" srcOrd="3" destOrd="0" parTransId="{57B64035-2EC8-ED41-9814-FA0983D220AA}" sibTransId="{1BEE34ED-5383-5440-B884-6CE6E5248698}"/>
    <dgm:cxn modelId="{1FCE5850-2C9A-5043-A4AF-9A89DFAB7C05}" srcId="{B8097F3A-739B-2847-802A-28B74B00176E}" destId="{9AC03609-DFDC-EE4A-8F95-098B37769B1D}" srcOrd="2" destOrd="0" parTransId="{9E408865-7162-3D4F-ABB7-BEEE288CB77A}" sibTransId="{65129FED-03A7-344D-B3F7-A588F1461CF4}"/>
    <dgm:cxn modelId="{C8327376-F4BE-C946-A8B4-1D343BA1EEA0}" type="presParOf" srcId="{1984DD62-4817-9B44-AFB4-4BFA5E3DDFB9}" destId="{6DD8B6D1-6EA2-2B4F-954F-8D369316BAC1}" srcOrd="0" destOrd="0" presId="urn:microsoft.com/office/officeart/2008/layout/PictureStrips"/>
    <dgm:cxn modelId="{D4DB3D9C-8A7E-F24D-B3E7-17F918EEE07B}" type="presParOf" srcId="{6DD8B6D1-6EA2-2B4F-954F-8D369316BAC1}" destId="{3D71EF9A-7CED-D94B-AEDC-B0CA8FE1D238}" srcOrd="0" destOrd="0" presId="urn:microsoft.com/office/officeart/2008/layout/PictureStrips"/>
    <dgm:cxn modelId="{46B5CAA4-16C3-784C-A148-9F3D3478F367}" type="presParOf" srcId="{6DD8B6D1-6EA2-2B4F-954F-8D369316BAC1}" destId="{5BE05986-EFA1-DB43-932A-A71E8FD0BF21}" srcOrd="1" destOrd="0" presId="urn:microsoft.com/office/officeart/2008/layout/PictureStrips"/>
    <dgm:cxn modelId="{F59870A2-A8F6-0D42-B8D9-CB1D2AEB2005}" type="presParOf" srcId="{1984DD62-4817-9B44-AFB4-4BFA5E3DDFB9}" destId="{6D77B333-C342-6F46-991B-D4CBA8C52EC0}" srcOrd="1" destOrd="0" presId="urn:microsoft.com/office/officeart/2008/layout/PictureStrips"/>
    <dgm:cxn modelId="{FE4B51FE-F27F-DD45-8974-63FCEF565DB0}" type="presParOf" srcId="{1984DD62-4817-9B44-AFB4-4BFA5E3DDFB9}" destId="{2AEB9934-B3DD-8D47-8773-35EB6D425A3E}" srcOrd="2" destOrd="0" presId="urn:microsoft.com/office/officeart/2008/layout/PictureStrips"/>
    <dgm:cxn modelId="{0B7E9C77-1999-BB4E-9297-DA2985F44905}" type="presParOf" srcId="{2AEB9934-B3DD-8D47-8773-35EB6D425A3E}" destId="{FABAC1F5-2831-6848-94D5-7B5C9477203B}" srcOrd="0" destOrd="0" presId="urn:microsoft.com/office/officeart/2008/layout/PictureStrips"/>
    <dgm:cxn modelId="{D6891085-91D7-4E4A-B933-9862B576463D}" type="presParOf" srcId="{2AEB9934-B3DD-8D47-8773-35EB6D425A3E}" destId="{05B0D4D5-D27A-A44E-A062-9869C39EFC61}" srcOrd="1" destOrd="0" presId="urn:microsoft.com/office/officeart/2008/layout/PictureStrips"/>
    <dgm:cxn modelId="{E217585E-FD9A-934B-BE37-D0FF9E5973AF}" type="presParOf" srcId="{1984DD62-4817-9B44-AFB4-4BFA5E3DDFB9}" destId="{88F4A391-6CCF-5842-9EB3-7A5DDDAE2E4D}" srcOrd="3" destOrd="0" presId="urn:microsoft.com/office/officeart/2008/layout/PictureStrips"/>
    <dgm:cxn modelId="{EE361E5B-250E-A74D-94D7-9D43DA02120E}" type="presParOf" srcId="{1984DD62-4817-9B44-AFB4-4BFA5E3DDFB9}" destId="{85467DAB-4070-524A-BB4F-179A43C98240}" srcOrd="4" destOrd="0" presId="urn:microsoft.com/office/officeart/2008/layout/PictureStrips"/>
    <dgm:cxn modelId="{5F5CBAE8-402A-7645-8610-92E2DC07EB94}" type="presParOf" srcId="{85467DAB-4070-524A-BB4F-179A43C98240}" destId="{51508A65-2724-9147-A339-60A734978AEF}" srcOrd="0" destOrd="0" presId="urn:microsoft.com/office/officeart/2008/layout/PictureStrips"/>
    <dgm:cxn modelId="{266ECC31-642D-1144-8890-A6F43DD49809}" type="presParOf" srcId="{85467DAB-4070-524A-BB4F-179A43C98240}" destId="{B8AFACDD-68F3-2048-9596-85329BC64D14}" srcOrd="1" destOrd="0" presId="urn:microsoft.com/office/officeart/2008/layout/PictureStrips"/>
    <dgm:cxn modelId="{D1E0E1DA-A7B2-3D4A-8B2F-0E34F137F933}" type="presParOf" srcId="{1984DD62-4817-9B44-AFB4-4BFA5E3DDFB9}" destId="{E060031D-D105-ED41-B3BD-4D95E71055D5}" srcOrd="5" destOrd="0" presId="urn:microsoft.com/office/officeart/2008/layout/PictureStrips"/>
    <dgm:cxn modelId="{5C8BAED6-3033-2A4A-A482-B996D818CAC7}" type="presParOf" srcId="{1984DD62-4817-9B44-AFB4-4BFA5E3DDFB9}" destId="{3BA805AD-7D2E-D941-A4EA-D30DA460C9A4}" srcOrd="6" destOrd="0" presId="urn:microsoft.com/office/officeart/2008/layout/PictureStrips"/>
    <dgm:cxn modelId="{952F44BD-0856-D14F-A13E-14B439AE35B3}" type="presParOf" srcId="{3BA805AD-7D2E-D941-A4EA-D30DA460C9A4}" destId="{45C6A91C-45F8-DA4B-9F01-D5F3F3FA080B}" srcOrd="0" destOrd="0" presId="urn:microsoft.com/office/officeart/2008/layout/PictureStrips"/>
    <dgm:cxn modelId="{B023C5F7-D138-914F-B25B-7C8540225786}" type="presParOf" srcId="{3BA805AD-7D2E-D941-A4EA-D30DA460C9A4}" destId="{6BABE01A-54BE-3D47-BCAD-1A6719710318}" srcOrd="1" destOrd="0" presId="urn:microsoft.com/office/officeart/2008/layout/PictureStrips"/>
    <dgm:cxn modelId="{FADC2272-BE11-7B4C-91C3-CC63F5DA96FD}" type="presParOf" srcId="{1984DD62-4817-9B44-AFB4-4BFA5E3DDFB9}" destId="{C418AEE1-B64D-4741-90E1-CF28C1DB854B}" srcOrd="7" destOrd="0" presId="urn:microsoft.com/office/officeart/2008/layout/PictureStrips"/>
    <dgm:cxn modelId="{7CD6C3C7-0CA3-A046-A1D6-BD57C1F763C9}" type="presParOf" srcId="{1984DD62-4817-9B44-AFB4-4BFA5E3DDFB9}" destId="{CBB48222-A074-E543-B138-EBE9B3B06473}" srcOrd="8" destOrd="0" presId="urn:microsoft.com/office/officeart/2008/layout/PictureStrips"/>
    <dgm:cxn modelId="{E0E30633-D485-214F-8691-BFFF84124E08}" type="presParOf" srcId="{CBB48222-A074-E543-B138-EBE9B3B06473}" destId="{F982B9D0-2641-7647-A392-7220336D8C6F}" srcOrd="0" destOrd="0" presId="urn:microsoft.com/office/officeart/2008/layout/PictureStrips"/>
    <dgm:cxn modelId="{6443C1CF-0A54-584D-B883-E9F5B4FF4C1D}" type="presParOf" srcId="{CBB48222-A074-E543-B138-EBE9B3B06473}" destId="{2751B862-2146-D64B-80F9-6B20379F56E1}" srcOrd="1" destOrd="0" presId="urn:microsoft.com/office/officeart/2008/layout/PictureStrips"/>
    <dgm:cxn modelId="{355373AB-AB13-F44E-AC6C-B776AF4C6FC2}" type="presParOf" srcId="{1984DD62-4817-9B44-AFB4-4BFA5E3DDFB9}" destId="{54E084E9-0733-A341-B158-6E89AC28E24D}" srcOrd="9" destOrd="0" presId="urn:microsoft.com/office/officeart/2008/layout/PictureStrips"/>
    <dgm:cxn modelId="{937044E7-B013-924D-8C3A-3F1B30EFAE77}" type="presParOf" srcId="{1984DD62-4817-9B44-AFB4-4BFA5E3DDFB9}" destId="{0595DB86-4F46-F743-AD38-74AB4C6D345B}" srcOrd="10" destOrd="0" presId="urn:microsoft.com/office/officeart/2008/layout/PictureStrips"/>
    <dgm:cxn modelId="{A48F36C7-076B-1241-B38B-6FA4B27E3585}" type="presParOf" srcId="{0595DB86-4F46-F743-AD38-74AB4C6D345B}" destId="{A9F837E4-3DF9-2040-88C7-21B9790CE210}" srcOrd="0" destOrd="0" presId="urn:microsoft.com/office/officeart/2008/layout/PictureStrips"/>
    <dgm:cxn modelId="{E12F1D60-0CED-8848-A7DA-0A3A12D36813}" type="presParOf" srcId="{0595DB86-4F46-F743-AD38-74AB4C6D345B}" destId="{16C186BC-EC25-3149-9E31-D931CBF317C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097F3A-739B-2847-802A-28B74B00176E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C94CA4-B21F-2A4A-AFF5-420C8D00A5C2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нет</a:t>
          </a:r>
          <a:endParaRPr lang="ru-RU" sz="1700" dirty="0">
            <a:latin typeface="Cambria"/>
            <a:cs typeface="Cambria"/>
          </a:endParaRPr>
        </a:p>
      </dgm:t>
    </dgm:pt>
    <dgm:pt modelId="{54678E19-019E-6041-9A73-F83B7E322564}" type="parTrans" cxnId="{760BA505-75A2-E040-8B00-873C0EC19C47}">
      <dgm:prSet/>
      <dgm:spPr/>
      <dgm:t>
        <a:bodyPr/>
        <a:lstStyle/>
        <a:p>
          <a:endParaRPr lang="ru-RU"/>
        </a:p>
      </dgm:t>
    </dgm:pt>
    <dgm:pt modelId="{DB4CE710-A11D-6243-9FF6-9C54A3579BBD}" type="sibTrans" cxnId="{760BA505-75A2-E040-8B00-873C0EC19C47}">
      <dgm:prSet/>
      <dgm:spPr/>
      <dgm:t>
        <a:bodyPr/>
        <a:lstStyle/>
        <a:p>
          <a:endParaRPr lang="ru-RU"/>
        </a:p>
      </dgm:t>
    </dgm:pt>
    <dgm:pt modelId="{0434F51A-01FC-4BFF-879C-E4199FE651A8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нет</a:t>
          </a:r>
          <a:endParaRPr lang="ru-RU" sz="1700" dirty="0">
            <a:latin typeface="Cambria"/>
            <a:cs typeface="Cambria"/>
          </a:endParaRPr>
        </a:p>
      </dgm:t>
    </dgm:pt>
    <dgm:pt modelId="{290D78FE-4876-4D36-9C99-D7BF00D8D3A7}" type="parTrans" cxnId="{20A6593A-A921-49E4-8AE7-C977C0992BC2}">
      <dgm:prSet/>
      <dgm:spPr/>
      <dgm:t>
        <a:bodyPr/>
        <a:lstStyle/>
        <a:p>
          <a:endParaRPr lang="ru-RU"/>
        </a:p>
      </dgm:t>
    </dgm:pt>
    <dgm:pt modelId="{840E5ED5-AFDB-4EC0-8D94-ED2DF6BF7401}" type="sibTrans" cxnId="{20A6593A-A921-49E4-8AE7-C977C0992BC2}">
      <dgm:prSet/>
      <dgm:spPr/>
      <dgm:t>
        <a:bodyPr/>
        <a:lstStyle/>
        <a:p>
          <a:endParaRPr lang="ru-RU"/>
        </a:p>
      </dgm:t>
    </dgm:pt>
    <dgm:pt modelId="{33C2736F-0226-4668-A0FD-989BE529F4AD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>
              <a:latin typeface="Cambria"/>
              <a:cs typeface="Cambria"/>
            </a:rPr>
            <a:t>Дополнительный налог на нефтяные компании (</a:t>
          </a:r>
          <a:r>
            <a:rPr lang="en-US" sz="1400" dirty="0" smtClean="0">
              <a:solidFill>
                <a:srgbClr val="000090"/>
              </a:solidFill>
              <a:latin typeface="Cambria"/>
              <a:cs typeface="Cambria"/>
            </a:rPr>
            <a:t>Supplementary Charge</a:t>
          </a:r>
          <a:r>
            <a:rPr lang="en-US" sz="1400" dirty="0" smtClean="0">
              <a:latin typeface="Cambria"/>
              <a:cs typeface="Cambria"/>
            </a:rPr>
            <a:t>) </a:t>
          </a:r>
          <a:r>
            <a:rPr lang="ru-RU" sz="1400" dirty="0" smtClean="0">
              <a:latin typeface="Cambria"/>
              <a:cs typeface="Cambria"/>
            </a:rPr>
            <a:t>на разведку и добычу: </a:t>
          </a:r>
          <a:r>
            <a:rPr lang="ru-RU" sz="1400" b="1" dirty="0" smtClean="0">
              <a:latin typeface="Cambria"/>
              <a:cs typeface="Cambria"/>
            </a:rPr>
            <a:t>32%</a:t>
          </a:r>
        </a:p>
        <a:p>
          <a:r>
            <a:rPr lang="ru-RU" sz="1400" b="0" dirty="0" smtClean="0">
              <a:latin typeface="Cambria"/>
              <a:cs typeface="Cambria"/>
            </a:rPr>
            <a:t>Налог на доход от нефти (</a:t>
          </a:r>
          <a:r>
            <a:rPr lang="en-US" sz="1400" b="0" dirty="0" smtClean="0">
              <a:solidFill>
                <a:srgbClr val="000090"/>
              </a:solidFill>
              <a:latin typeface="Cambria"/>
              <a:cs typeface="Cambria"/>
            </a:rPr>
            <a:t>Petroleum Revenue Tax</a:t>
          </a:r>
          <a:r>
            <a:rPr lang="en-US" sz="1400" b="0" dirty="0" smtClean="0">
              <a:latin typeface="Cambria"/>
              <a:cs typeface="Cambria"/>
            </a:rPr>
            <a:t>)</a:t>
          </a:r>
          <a:r>
            <a:rPr lang="ru-RU" sz="1400" b="0" dirty="0" smtClean="0">
              <a:latin typeface="Cambria"/>
              <a:cs typeface="Cambria"/>
            </a:rPr>
            <a:t> (применяется к месторождениям, на которые лицензия была получена до 16.03.1993): </a:t>
          </a:r>
          <a:r>
            <a:rPr lang="ru-RU" sz="1400" b="1" dirty="0" smtClean="0">
              <a:latin typeface="Cambria"/>
              <a:cs typeface="Cambria"/>
            </a:rPr>
            <a:t>50% </a:t>
          </a:r>
          <a:r>
            <a:rPr lang="ru-RU" sz="1400" b="0" dirty="0" smtClean="0">
              <a:latin typeface="Cambria"/>
              <a:cs typeface="Cambria"/>
            </a:rPr>
            <a:t>от скорректированной прибыли</a:t>
          </a:r>
          <a:endParaRPr lang="ru-RU" sz="1400" b="1" dirty="0">
            <a:latin typeface="Cambria"/>
            <a:cs typeface="Cambria"/>
          </a:endParaRPr>
        </a:p>
      </dgm:t>
    </dgm:pt>
    <dgm:pt modelId="{99D83B7F-6B40-44B2-BD34-9D6AF2930EEB}" type="parTrans" cxnId="{36C509A3-7A13-43C0-AD3A-255051934EE6}">
      <dgm:prSet/>
      <dgm:spPr/>
      <dgm:t>
        <a:bodyPr/>
        <a:lstStyle/>
        <a:p>
          <a:endParaRPr lang="ru-RU"/>
        </a:p>
      </dgm:t>
    </dgm:pt>
    <dgm:pt modelId="{429F6BEC-5B2A-4C0B-9FBA-6A92367E8359}" type="sibTrans" cxnId="{36C509A3-7A13-43C0-AD3A-255051934EE6}">
      <dgm:prSet/>
      <dgm:spPr/>
      <dgm:t>
        <a:bodyPr/>
        <a:lstStyle/>
        <a:p>
          <a:endParaRPr lang="ru-RU"/>
        </a:p>
      </dgm:t>
    </dgm:pt>
    <dgm:pt modelId="{25C7717A-C2FB-4EAD-B8C2-1C2E44053393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dirty="0" smtClean="0">
              <a:latin typeface="Cambria"/>
              <a:cs typeface="Cambria"/>
            </a:rPr>
            <a:t>Специальный нефтяной налог (</a:t>
          </a:r>
          <a:r>
            <a:rPr lang="en-US" sz="1700" b="0" dirty="0" smtClean="0">
              <a:solidFill>
                <a:srgbClr val="000090"/>
              </a:solidFill>
              <a:latin typeface="Cambria"/>
              <a:cs typeface="Cambria"/>
            </a:rPr>
            <a:t>Special Petroleum Tax</a:t>
          </a:r>
          <a:r>
            <a:rPr lang="en-US" sz="1700" b="0" dirty="0" smtClean="0">
              <a:latin typeface="Cambria"/>
              <a:cs typeface="Cambria"/>
            </a:rPr>
            <a:t>):</a:t>
          </a:r>
          <a:r>
            <a:rPr lang="en-US" sz="1700" b="1" dirty="0" smtClean="0">
              <a:latin typeface="Cambria"/>
              <a:cs typeface="Cambria"/>
            </a:rPr>
            <a:t> 50%</a:t>
          </a:r>
          <a:r>
            <a:rPr lang="ru-RU" sz="1700" b="1" dirty="0" smtClean="0">
              <a:latin typeface="Cambria"/>
              <a:cs typeface="Cambria"/>
            </a:rPr>
            <a:t> </a:t>
          </a:r>
          <a:endParaRPr lang="ru-RU" sz="1700" b="1" dirty="0">
            <a:latin typeface="Cambria"/>
            <a:cs typeface="Cambria"/>
          </a:endParaRPr>
        </a:p>
      </dgm:t>
    </dgm:pt>
    <dgm:pt modelId="{0789D546-53BD-4A26-B73E-B3632BDDCC52}" type="parTrans" cxnId="{12B1856B-ED75-4985-BE35-3E38543CE648}">
      <dgm:prSet/>
      <dgm:spPr/>
      <dgm:t>
        <a:bodyPr/>
        <a:lstStyle/>
        <a:p>
          <a:endParaRPr lang="ru-RU"/>
        </a:p>
      </dgm:t>
    </dgm:pt>
    <dgm:pt modelId="{37AD013B-2243-4BF9-85F3-EA72E09A1F3A}" type="sibTrans" cxnId="{12B1856B-ED75-4985-BE35-3E38543CE648}">
      <dgm:prSet/>
      <dgm:spPr/>
      <dgm:t>
        <a:bodyPr/>
        <a:lstStyle/>
        <a:p>
          <a:endParaRPr lang="ru-RU"/>
        </a:p>
      </dgm:t>
    </dgm:pt>
    <dgm:pt modelId="{1306DA68-1FB8-4CC6-B153-A2DB93FDF8D9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нет</a:t>
          </a:r>
          <a:endParaRPr lang="ru-RU" sz="1700" dirty="0">
            <a:latin typeface="Cambria"/>
            <a:cs typeface="Cambria"/>
          </a:endParaRPr>
        </a:p>
      </dgm:t>
    </dgm:pt>
    <dgm:pt modelId="{9C8EC7F7-E3B0-4D49-84A7-1D59E25F3AF1}" type="parTrans" cxnId="{275FB776-AFDF-4A97-B6E4-C2FDB6822BA2}">
      <dgm:prSet/>
      <dgm:spPr/>
      <dgm:t>
        <a:bodyPr/>
        <a:lstStyle/>
        <a:p>
          <a:endParaRPr lang="ru-RU"/>
        </a:p>
      </dgm:t>
    </dgm:pt>
    <dgm:pt modelId="{8475A27E-FA0D-4A09-885D-815E6B950095}" type="sibTrans" cxnId="{275FB776-AFDF-4A97-B6E4-C2FDB6822BA2}">
      <dgm:prSet/>
      <dgm:spPr/>
      <dgm:t>
        <a:bodyPr/>
        <a:lstStyle/>
        <a:p>
          <a:endParaRPr lang="ru-RU"/>
        </a:p>
      </dgm:t>
    </dgm:pt>
    <dgm:pt modelId="{5FB69587-5FFA-44D5-8F9E-E47DC76A372E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500" dirty="0" smtClean="0">
              <a:latin typeface="Cambria"/>
              <a:cs typeface="Cambria"/>
            </a:rPr>
            <a:t>Налог на сверхприбыль: прогрессивная шкала ставок (</a:t>
          </a:r>
          <a:r>
            <a:rPr lang="ru-RU" sz="1500" b="1" dirty="0" smtClean="0">
              <a:latin typeface="Cambria"/>
              <a:cs typeface="Cambria"/>
            </a:rPr>
            <a:t>10%-60%</a:t>
          </a:r>
          <a:r>
            <a:rPr lang="ru-RU" sz="1500" dirty="0" smtClean="0">
              <a:latin typeface="Cambria"/>
              <a:cs typeface="Cambria"/>
            </a:rPr>
            <a:t>), применяется к части чистого дохода, превышающей 25% от суммы вычетов.</a:t>
          </a:r>
        </a:p>
        <a:p>
          <a:r>
            <a:rPr lang="ru-RU" sz="1500" dirty="0" smtClean="0">
              <a:latin typeface="Cambria"/>
              <a:cs typeface="Cambria"/>
            </a:rPr>
            <a:t>Ставки определяются по скользящей шкале и применяются к траншам дополнительной прибыли.</a:t>
          </a:r>
          <a:endParaRPr lang="ru-RU" sz="1500" dirty="0">
            <a:latin typeface="Cambria"/>
            <a:cs typeface="Cambria"/>
          </a:endParaRPr>
        </a:p>
      </dgm:t>
    </dgm:pt>
    <dgm:pt modelId="{FC5B4B7C-FE9F-4DBD-A9B3-0DAD53956BA0}" type="parTrans" cxnId="{95EF6F58-EEEB-4817-B3CF-33B4C3105B4F}">
      <dgm:prSet/>
      <dgm:spPr/>
      <dgm:t>
        <a:bodyPr/>
        <a:lstStyle/>
        <a:p>
          <a:endParaRPr lang="ru-RU"/>
        </a:p>
      </dgm:t>
    </dgm:pt>
    <dgm:pt modelId="{FC91EA3D-C69B-4CF5-835A-30036310E4BE}" type="sibTrans" cxnId="{95EF6F58-EEEB-4817-B3CF-33B4C3105B4F}">
      <dgm:prSet/>
      <dgm:spPr/>
      <dgm:t>
        <a:bodyPr/>
        <a:lstStyle/>
        <a:p>
          <a:endParaRPr lang="ru-RU"/>
        </a:p>
      </dgm:t>
    </dgm:pt>
    <dgm:pt modelId="{1984DD62-4817-9B44-AFB4-4BFA5E3DDFB9}" type="pres">
      <dgm:prSet presAssocID="{B8097F3A-739B-2847-802A-28B74B0017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8B6D1-6EA2-2B4F-954F-8D369316BAC1}" type="pres">
      <dgm:prSet presAssocID="{2AC94CA4-B21F-2A4A-AFF5-420C8D00A5C2}" presName="composite" presStyleCnt="0"/>
      <dgm:spPr/>
    </dgm:pt>
    <dgm:pt modelId="{3D71EF9A-7CED-D94B-AEDC-B0CA8FE1D238}" type="pres">
      <dgm:prSet presAssocID="{2AC94CA4-B21F-2A4A-AFF5-420C8D00A5C2}" presName="rect1" presStyleLbl="trAlignAcc1" presStyleIdx="0" presStyleCnt="6" custScaleY="51786" custLinFactNeighborX="-1103" custLinFactNeighborY="-99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BE05986-EFA1-DB43-932A-A71E8FD0BF21}" type="pres">
      <dgm:prSet presAssocID="{2AC94CA4-B21F-2A4A-AFF5-420C8D00A5C2}" presName="rect2" presStyleLbl="fgImgPlace1" presStyleIdx="0" presStyleCnt="6" custScaleY="66580" custLinFactNeighborY="-1142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77B333-C342-6F46-991B-D4CBA8C52EC0}" type="pres">
      <dgm:prSet presAssocID="{DB4CE710-A11D-6243-9FF6-9C54A3579BBD}" presName="sibTrans" presStyleCnt="0"/>
      <dgm:spPr/>
    </dgm:pt>
    <dgm:pt modelId="{38585422-462F-4107-A43F-B910EB87181F}" type="pres">
      <dgm:prSet presAssocID="{0434F51A-01FC-4BFF-879C-E4199FE651A8}" presName="composite" presStyleCnt="0"/>
      <dgm:spPr/>
    </dgm:pt>
    <dgm:pt modelId="{E6C2722E-8E20-4577-BCEB-A182298DD72F}" type="pres">
      <dgm:prSet presAssocID="{0434F51A-01FC-4BFF-879C-E4199FE651A8}" presName="rect1" presStyleLbl="trAlignAcc1" presStyleIdx="1" presStyleCnt="6" custScaleY="51786" custLinFactNeighborX="-347" custLinFactNeighborY="-996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870C846-3D00-4DF6-9D11-3F0C21807830}" type="pres">
      <dgm:prSet presAssocID="{0434F51A-01FC-4BFF-879C-E4199FE651A8}" presName="rect2" presStyleLbl="fgImgPlace1" presStyleIdx="1" presStyleCnt="6" custScaleY="66580" custLinFactNeighborY="-1246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4BB123C-4A37-4450-A72C-1DF0F36659BB}" type="pres">
      <dgm:prSet presAssocID="{840E5ED5-AFDB-4EC0-8D94-ED2DF6BF7401}" presName="sibTrans" presStyleCnt="0"/>
      <dgm:spPr/>
    </dgm:pt>
    <dgm:pt modelId="{B51DE3CC-E4A0-4A58-981C-12878662533D}" type="pres">
      <dgm:prSet presAssocID="{33C2736F-0226-4668-A0FD-989BE529F4AD}" presName="composite" presStyleCnt="0"/>
      <dgm:spPr/>
    </dgm:pt>
    <dgm:pt modelId="{E8ED6D18-3B4F-4A1D-8784-F6D3735FF8CE}" type="pres">
      <dgm:prSet presAssocID="{33C2736F-0226-4668-A0FD-989BE529F4AD}" presName="rect1" presStyleLbl="trAlignAcc1" presStyleIdx="2" presStyleCnt="6" custScaleY="175421" custLinFactNeighborX="-62" custLinFactNeighborY="-50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2712828-0990-4461-AAB9-60A25754BA28}" type="pres">
      <dgm:prSet presAssocID="{33C2736F-0226-4668-A0FD-989BE529F4AD}" presName="rect2" presStyleLbl="fgImgPlace1" presStyleIdx="2" presStyleCnt="6" custScaleY="66580" custLinFactNeighborY="-2706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C134DB7-BD69-4476-A8B6-08760623F259}" type="pres">
      <dgm:prSet presAssocID="{429F6BEC-5B2A-4C0B-9FBA-6A92367E8359}" presName="sibTrans" presStyleCnt="0"/>
      <dgm:spPr/>
    </dgm:pt>
    <dgm:pt modelId="{A103113E-2BE3-4C9A-9504-F09F50FD2E63}" type="pres">
      <dgm:prSet presAssocID="{5FB69587-5FFA-44D5-8F9E-E47DC76A372E}" presName="composite" presStyleCnt="0"/>
      <dgm:spPr/>
    </dgm:pt>
    <dgm:pt modelId="{F4465F07-8D90-464D-85B9-F2DF1FD42E6F}" type="pres">
      <dgm:prSet presAssocID="{5FB69587-5FFA-44D5-8F9E-E47DC76A372E}" presName="rect1" presStyleLbl="trAlignAcc1" presStyleIdx="3" presStyleCnt="6" custScaleY="175421" custLinFactNeighborX="-62" custLinFactNeighborY="-50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50AFBD1-726E-485C-9819-221E521649D6}" type="pres">
      <dgm:prSet presAssocID="{5FB69587-5FFA-44D5-8F9E-E47DC76A372E}" presName="rect2" presStyleLbl="fgImgPlace1" presStyleIdx="3" presStyleCnt="6" custScaleY="66580" custLinFactNeighborY="-2706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35FD45A-AD38-4A6F-B497-566DDC1324CD}" type="pres">
      <dgm:prSet presAssocID="{FC91EA3D-C69B-4CF5-835A-30036310E4BE}" presName="sibTrans" presStyleCnt="0"/>
      <dgm:spPr/>
    </dgm:pt>
    <dgm:pt modelId="{049CD0CB-7E48-45FE-B049-9C76EB529401}" type="pres">
      <dgm:prSet presAssocID="{25C7717A-C2FB-4EAD-B8C2-1C2E44053393}" presName="composite" presStyleCnt="0"/>
      <dgm:spPr/>
    </dgm:pt>
    <dgm:pt modelId="{93DB4434-6939-48A1-9B99-B33D28416ACB}" type="pres">
      <dgm:prSet presAssocID="{25C7717A-C2FB-4EAD-B8C2-1C2E44053393}" presName="rect1" presStyleLbl="trAlignAcc1" presStyleIdx="4" presStyleCnt="6" custScaleY="88405" custLinFactNeighborX="-1478" custLinFactNeighborY="43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3609380-7F44-41F0-920F-6FDF3A0FCC1F}" type="pres">
      <dgm:prSet presAssocID="{25C7717A-C2FB-4EAD-B8C2-1C2E44053393}" presName="rect2" presStyleLbl="fgImgPlace1" presStyleIdx="4" presStyleCnt="6" custScaleY="66580" custLinFactNeighborX="1" custLinFactNeighborY="-13534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8F9359B-E861-4243-BD95-ED2B8AE4B8C8}" type="pres">
      <dgm:prSet presAssocID="{37AD013B-2243-4BF9-85F3-EA72E09A1F3A}" presName="sibTrans" presStyleCnt="0"/>
      <dgm:spPr/>
    </dgm:pt>
    <dgm:pt modelId="{7F2384EA-8217-48A5-9488-C34C06A1EEC2}" type="pres">
      <dgm:prSet presAssocID="{1306DA68-1FB8-4CC6-B153-A2DB93FDF8D9}" presName="composite" presStyleCnt="0"/>
      <dgm:spPr/>
    </dgm:pt>
    <dgm:pt modelId="{ED3E2946-853A-4AA5-9226-18F9C687E942}" type="pres">
      <dgm:prSet presAssocID="{1306DA68-1FB8-4CC6-B153-A2DB93FDF8D9}" presName="rect1" presStyleLbl="trAlignAcc1" presStyleIdx="5" presStyleCnt="6" custScaleY="51786" custLinFactNeighborX="3" custLinFactNeighborY="-185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015D3D2-559B-4965-BACB-07CDFCB127C6}" type="pres">
      <dgm:prSet presAssocID="{1306DA68-1FB8-4CC6-B153-A2DB93FDF8D9}" presName="rect2" presStyleLbl="fgImgPlace1" presStyleIdx="5" presStyleCnt="6" custScaleY="66580" custLinFactNeighborX="-3" custLinFactNeighborY="-19792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4FD9B3D7-C511-45EB-9111-AB8C28F9301B}" type="presOf" srcId="{25C7717A-C2FB-4EAD-B8C2-1C2E44053393}" destId="{93DB4434-6939-48A1-9B99-B33D28416ACB}" srcOrd="0" destOrd="0" presId="urn:microsoft.com/office/officeart/2008/layout/PictureStrips"/>
    <dgm:cxn modelId="{9D292616-55E7-44F8-8FEC-D2179922ABE1}" type="presOf" srcId="{1306DA68-1FB8-4CC6-B153-A2DB93FDF8D9}" destId="{ED3E2946-853A-4AA5-9226-18F9C687E942}" srcOrd="0" destOrd="0" presId="urn:microsoft.com/office/officeart/2008/layout/PictureStrips"/>
    <dgm:cxn modelId="{6C49E52F-6B6A-41E2-957D-3222FD3F84A7}" type="presOf" srcId="{2AC94CA4-B21F-2A4A-AFF5-420C8D00A5C2}" destId="{3D71EF9A-7CED-D94B-AEDC-B0CA8FE1D238}" srcOrd="0" destOrd="0" presId="urn:microsoft.com/office/officeart/2008/layout/PictureStrips"/>
    <dgm:cxn modelId="{760BA505-75A2-E040-8B00-873C0EC19C47}" srcId="{B8097F3A-739B-2847-802A-28B74B00176E}" destId="{2AC94CA4-B21F-2A4A-AFF5-420C8D00A5C2}" srcOrd="0" destOrd="0" parTransId="{54678E19-019E-6041-9A73-F83B7E322564}" sibTransId="{DB4CE710-A11D-6243-9FF6-9C54A3579BBD}"/>
    <dgm:cxn modelId="{D0BF06EE-396E-44A8-8769-E6667B0409A4}" type="presOf" srcId="{33C2736F-0226-4668-A0FD-989BE529F4AD}" destId="{E8ED6D18-3B4F-4A1D-8784-F6D3735FF8CE}" srcOrd="0" destOrd="0" presId="urn:microsoft.com/office/officeart/2008/layout/PictureStrips"/>
    <dgm:cxn modelId="{95EF6F58-EEEB-4817-B3CF-33B4C3105B4F}" srcId="{B8097F3A-739B-2847-802A-28B74B00176E}" destId="{5FB69587-5FFA-44D5-8F9E-E47DC76A372E}" srcOrd="3" destOrd="0" parTransId="{FC5B4B7C-FE9F-4DBD-A9B3-0DAD53956BA0}" sibTransId="{FC91EA3D-C69B-4CF5-835A-30036310E4BE}"/>
    <dgm:cxn modelId="{A12C9B8B-E47A-4154-89FC-3DA2AC7449BA}" type="presOf" srcId="{B8097F3A-739B-2847-802A-28B74B00176E}" destId="{1984DD62-4817-9B44-AFB4-4BFA5E3DDFB9}" srcOrd="0" destOrd="0" presId="urn:microsoft.com/office/officeart/2008/layout/PictureStrips"/>
    <dgm:cxn modelId="{275FB776-AFDF-4A97-B6E4-C2FDB6822BA2}" srcId="{B8097F3A-739B-2847-802A-28B74B00176E}" destId="{1306DA68-1FB8-4CC6-B153-A2DB93FDF8D9}" srcOrd="5" destOrd="0" parTransId="{9C8EC7F7-E3B0-4D49-84A7-1D59E25F3AF1}" sibTransId="{8475A27E-FA0D-4A09-885D-815E6B950095}"/>
    <dgm:cxn modelId="{20A6593A-A921-49E4-8AE7-C977C0992BC2}" srcId="{B8097F3A-739B-2847-802A-28B74B00176E}" destId="{0434F51A-01FC-4BFF-879C-E4199FE651A8}" srcOrd="1" destOrd="0" parTransId="{290D78FE-4876-4D36-9C99-D7BF00D8D3A7}" sibTransId="{840E5ED5-AFDB-4EC0-8D94-ED2DF6BF7401}"/>
    <dgm:cxn modelId="{C7D09ACF-78E1-441F-AE59-1CDEBB1812EA}" type="presOf" srcId="{5FB69587-5FFA-44D5-8F9E-E47DC76A372E}" destId="{F4465F07-8D90-464D-85B9-F2DF1FD42E6F}" srcOrd="0" destOrd="0" presId="urn:microsoft.com/office/officeart/2008/layout/PictureStrips"/>
    <dgm:cxn modelId="{36C509A3-7A13-43C0-AD3A-255051934EE6}" srcId="{B8097F3A-739B-2847-802A-28B74B00176E}" destId="{33C2736F-0226-4668-A0FD-989BE529F4AD}" srcOrd="2" destOrd="0" parTransId="{99D83B7F-6B40-44B2-BD34-9D6AF2930EEB}" sibTransId="{429F6BEC-5B2A-4C0B-9FBA-6A92367E8359}"/>
    <dgm:cxn modelId="{12B1856B-ED75-4985-BE35-3E38543CE648}" srcId="{B8097F3A-739B-2847-802A-28B74B00176E}" destId="{25C7717A-C2FB-4EAD-B8C2-1C2E44053393}" srcOrd="4" destOrd="0" parTransId="{0789D546-53BD-4A26-B73E-B3632BDDCC52}" sibTransId="{37AD013B-2243-4BF9-85F3-EA72E09A1F3A}"/>
    <dgm:cxn modelId="{006AD499-7B7A-42E6-8205-DE483610135D}" type="presOf" srcId="{0434F51A-01FC-4BFF-879C-E4199FE651A8}" destId="{E6C2722E-8E20-4577-BCEB-A182298DD72F}" srcOrd="0" destOrd="0" presId="urn:microsoft.com/office/officeart/2008/layout/PictureStrips"/>
    <dgm:cxn modelId="{3F9568B1-FCB4-4CC4-8AAB-CDD6C466C94A}" type="presParOf" srcId="{1984DD62-4817-9B44-AFB4-4BFA5E3DDFB9}" destId="{6DD8B6D1-6EA2-2B4F-954F-8D369316BAC1}" srcOrd="0" destOrd="0" presId="urn:microsoft.com/office/officeart/2008/layout/PictureStrips"/>
    <dgm:cxn modelId="{2B1B23F2-00FF-4AD5-B17C-348521F0922F}" type="presParOf" srcId="{6DD8B6D1-6EA2-2B4F-954F-8D369316BAC1}" destId="{3D71EF9A-7CED-D94B-AEDC-B0CA8FE1D238}" srcOrd="0" destOrd="0" presId="urn:microsoft.com/office/officeart/2008/layout/PictureStrips"/>
    <dgm:cxn modelId="{DB770E3F-E276-4D1F-8315-22335F2C18C8}" type="presParOf" srcId="{6DD8B6D1-6EA2-2B4F-954F-8D369316BAC1}" destId="{5BE05986-EFA1-DB43-932A-A71E8FD0BF21}" srcOrd="1" destOrd="0" presId="urn:microsoft.com/office/officeart/2008/layout/PictureStrips"/>
    <dgm:cxn modelId="{B890BDF7-4782-45D2-8715-D15A627DF742}" type="presParOf" srcId="{1984DD62-4817-9B44-AFB4-4BFA5E3DDFB9}" destId="{6D77B333-C342-6F46-991B-D4CBA8C52EC0}" srcOrd="1" destOrd="0" presId="urn:microsoft.com/office/officeart/2008/layout/PictureStrips"/>
    <dgm:cxn modelId="{E84AA2A8-E1A6-44E5-BBE2-FF80EF2C9288}" type="presParOf" srcId="{1984DD62-4817-9B44-AFB4-4BFA5E3DDFB9}" destId="{38585422-462F-4107-A43F-B910EB87181F}" srcOrd="2" destOrd="0" presId="urn:microsoft.com/office/officeart/2008/layout/PictureStrips"/>
    <dgm:cxn modelId="{F4DE095A-070F-458B-A36A-301C06C89609}" type="presParOf" srcId="{38585422-462F-4107-A43F-B910EB87181F}" destId="{E6C2722E-8E20-4577-BCEB-A182298DD72F}" srcOrd="0" destOrd="0" presId="urn:microsoft.com/office/officeart/2008/layout/PictureStrips"/>
    <dgm:cxn modelId="{710CAD97-4328-462D-9D79-C88302E56636}" type="presParOf" srcId="{38585422-462F-4107-A43F-B910EB87181F}" destId="{F870C846-3D00-4DF6-9D11-3F0C21807830}" srcOrd="1" destOrd="0" presId="urn:microsoft.com/office/officeart/2008/layout/PictureStrips"/>
    <dgm:cxn modelId="{684E9E7D-9695-408F-ABCA-005E4661386E}" type="presParOf" srcId="{1984DD62-4817-9B44-AFB4-4BFA5E3DDFB9}" destId="{14BB123C-4A37-4450-A72C-1DF0F36659BB}" srcOrd="3" destOrd="0" presId="urn:microsoft.com/office/officeart/2008/layout/PictureStrips"/>
    <dgm:cxn modelId="{91CA0181-6AED-43A6-BEBE-428DA212BBFD}" type="presParOf" srcId="{1984DD62-4817-9B44-AFB4-4BFA5E3DDFB9}" destId="{B51DE3CC-E4A0-4A58-981C-12878662533D}" srcOrd="4" destOrd="0" presId="urn:microsoft.com/office/officeart/2008/layout/PictureStrips"/>
    <dgm:cxn modelId="{B379B0EC-6F71-4EF6-BBF4-5189CFFBFA54}" type="presParOf" srcId="{B51DE3CC-E4A0-4A58-981C-12878662533D}" destId="{E8ED6D18-3B4F-4A1D-8784-F6D3735FF8CE}" srcOrd="0" destOrd="0" presId="urn:microsoft.com/office/officeart/2008/layout/PictureStrips"/>
    <dgm:cxn modelId="{7F1C40F9-97D6-4A87-B6A2-7AA3FEBB895B}" type="presParOf" srcId="{B51DE3CC-E4A0-4A58-981C-12878662533D}" destId="{52712828-0990-4461-AAB9-60A25754BA28}" srcOrd="1" destOrd="0" presId="urn:microsoft.com/office/officeart/2008/layout/PictureStrips"/>
    <dgm:cxn modelId="{B1B612A7-1931-49B4-A2AA-ABBA5D0160AA}" type="presParOf" srcId="{1984DD62-4817-9B44-AFB4-4BFA5E3DDFB9}" destId="{2C134DB7-BD69-4476-A8B6-08760623F259}" srcOrd="5" destOrd="0" presId="urn:microsoft.com/office/officeart/2008/layout/PictureStrips"/>
    <dgm:cxn modelId="{37AC365A-F371-48DD-9455-2784CBEE1F7B}" type="presParOf" srcId="{1984DD62-4817-9B44-AFB4-4BFA5E3DDFB9}" destId="{A103113E-2BE3-4C9A-9504-F09F50FD2E63}" srcOrd="6" destOrd="0" presId="urn:microsoft.com/office/officeart/2008/layout/PictureStrips"/>
    <dgm:cxn modelId="{3F010FDA-DDC9-474F-91AB-85092B372E26}" type="presParOf" srcId="{A103113E-2BE3-4C9A-9504-F09F50FD2E63}" destId="{F4465F07-8D90-464D-85B9-F2DF1FD42E6F}" srcOrd="0" destOrd="0" presId="urn:microsoft.com/office/officeart/2008/layout/PictureStrips"/>
    <dgm:cxn modelId="{C5E4EDFF-04C1-4A90-87EF-762977682B13}" type="presParOf" srcId="{A103113E-2BE3-4C9A-9504-F09F50FD2E63}" destId="{B50AFBD1-726E-485C-9819-221E521649D6}" srcOrd="1" destOrd="0" presId="urn:microsoft.com/office/officeart/2008/layout/PictureStrips"/>
    <dgm:cxn modelId="{8644A0EB-C199-4C20-A8E6-6E18FFC27736}" type="presParOf" srcId="{1984DD62-4817-9B44-AFB4-4BFA5E3DDFB9}" destId="{335FD45A-AD38-4A6F-B497-566DDC1324CD}" srcOrd="7" destOrd="0" presId="urn:microsoft.com/office/officeart/2008/layout/PictureStrips"/>
    <dgm:cxn modelId="{BF77B147-9D9F-4BDB-A940-0D4118C8F5CC}" type="presParOf" srcId="{1984DD62-4817-9B44-AFB4-4BFA5E3DDFB9}" destId="{049CD0CB-7E48-45FE-B049-9C76EB529401}" srcOrd="8" destOrd="0" presId="urn:microsoft.com/office/officeart/2008/layout/PictureStrips"/>
    <dgm:cxn modelId="{289B2D23-FD3E-425A-8C5B-5BC419AE137A}" type="presParOf" srcId="{049CD0CB-7E48-45FE-B049-9C76EB529401}" destId="{93DB4434-6939-48A1-9B99-B33D28416ACB}" srcOrd="0" destOrd="0" presId="urn:microsoft.com/office/officeart/2008/layout/PictureStrips"/>
    <dgm:cxn modelId="{82E238D0-8F20-49C9-B745-6409BB822A33}" type="presParOf" srcId="{049CD0CB-7E48-45FE-B049-9C76EB529401}" destId="{23609380-7F44-41F0-920F-6FDF3A0FCC1F}" srcOrd="1" destOrd="0" presId="urn:microsoft.com/office/officeart/2008/layout/PictureStrips"/>
    <dgm:cxn modelId="{4D946B6E-B963-43AB-B402-F94CAC7E2FCA}" type="presParOf" srcId="{1984DD62-4817-9B44-AFB4-4BFA5E3DDFB9}" destId="{78F9359B-E861-4243-BD95-ED2B8AE4B8C8}" srcOrd="9" destOrd="0" presId="urn:microsoft.com/office/officeart/2008/layout/PictureStrips"/>
    <dgm:cxn modelId="{641ABF32-FDF2-43AB-9F94-357CB438EEE5}" type="presParOf" srcId="{1984DD62-4817-9B44-AFB4-4BFA5E3DDFB9}" destId="{7F2384EA-8217-48A5-9488-C34C06A1EEC2}" srcOrd="10" destOrd="0" presId="urn:microsoft.com/office/officeart/2008/layout/PictureStrips"/>
    <dgm:cxn modelId="{93EDCA9F-E991-419E-8568-0E81C4CFE539}" type="presParOf" srcId="{7F2384EA-8217-48A5-9488-C34C06A1EEC2}" destId="{ED3E2946-853A-4AA5-9226-18F9C687E942}" srcOrd="0" destOrd="0" presId="urn:microsoft.com/office/officeart/2008/layout/PictureStrips"/>
    <dgm:cxn modelId="{13C9B50D-9EAE-42E4-8760-55689A615C4B}" type="presParOf" srcId="{7F2384EA-8217-48A5-9488-C34C06A1EEC2}" destId="{3015D3D2-559B-4965-BACB-07CDFCB127C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B46CE-3812-48C5-AAA7-75FF2FADF46E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BF4466-EB72-48B6-B981-457AC9F42D2B}">
      <dgm:prSet phldrT="[Текст]" custT="1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>
            <a:spcBef>
              <a:spcPct val="0"/>
            </a:spcBef>
          </a:pPr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Сильные стороны (</a:t>
          </a:r>
          <a:r>
            <a:rPr lang="en-US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Strengths)</a:t>
          </a:r>
          <a:endParaRPr lang="ru-RU" sz="2000" b="1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>
            <a:spcBef>
              <a:spcPts val="600"/>
            </a:spcBef>
          </a:pPr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снижение </a:t>
          </a:r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нагрузки на </a:t>
          </a:r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компании</a:t>
          </a:r>
          <a:endParaRPr lang="ru-RU" sz="17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>
            <a:spcBef>
              <a:spcPts val="600"/>
            </a:spcBef>
          </a:pPr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создание стимулов для разработки сложных </a:t>
          </a:r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месторождений</a:t>
          </a:r>
          <a:endParaRPr lang="ru-RU" sz="1700" dirty="0">
            <a:solidFill>
              <a:schemeClr val="tx1"/>
            </a:solidFill>
            <a:latin typeface="Cambria" pitchFamily="18" charset="0"/>
          </a:endParaRPr>
        </a:p>
      </dgm:t>
    </dgm:pt>
    <dgm:pt modelId="{5E23D33E-7E29-4E07-BEA2-FC488EDB52B7}" type="parTrans" cxnId="{2DE1EEFC-91A0-469B-91BB-1ADCE092EADB}">
      <dgm:prSet/>
      <dgm:spPr/>
      <dgm:t>
        <a:bodyPr/>
        <a:lstStyle/>
        <a:p>
          <a:endParaRPr lang="ru-RU"/>
        </a:p>
      </dgm:t>
    </dgm:pt>
    <dgm:pt modelId="{68FB8370-6CB7-45CA-B58B-630154C50628}" type="sibTrans" cxnId="{2DE1EEFC-91A0-469B-91BB-1ADCE092EADB}">
      <dgm:prSet/>
      <dgm:spPr/>
      <dgm:t>
        <a:bodyPr/>
        <a:lstStyle/>
        <a:p>
          <a:endParaRPr lang="ru-RU"/>
        </a:p>
      </dgm:t>
    </dgm:pt>
    <dgm:pt modelId="{91916F00-ACDB-45A4-8F7A-14A11D28A130}">
      <dgm:prSet phldrT="[Текст]" custT="1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Слабые стороны (</a:t>
          </a:r>
          <a:r>
            <a:rPr lang="en-US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Weaknesses</a:t>
          </a:r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)</a:t>
          </a:r>
        </a:p>
        <a:p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сохранение </a:t>
          </a:r>
          <a:r>
            <a:rPr lang="ru-RU" sz="1700" dirty="0" smtClean="0">
              <a:solidFill>
                <a:schemeClr val="tx1"/>
              </a:solidFill>
              <a:effectLst/>
              <a:latin typeface="Cambria" pitchFamily="18" charset="0"/>
            </a:rPr>
            <a:t>потребности в адресных льготах для ряда проектов</a:t>
          </a:r>
          <a:endParaRPr lang="ru-RU" sz="1700" dirty="0">
            <a:solidFill>
              <a:schemeClr val="tx1"/>
            </a:solidFill>
            <a:latin typeface="Cambria" pitchFamily="18" charset="0"/>
          </a:endParaRPr>
        </a:p>
      </dgm:t>
    </dgm:pt>
    <dgm:pt modelId="{BAAC1CFD-9002-4B76-B399-F5B0C8147984}" type="parTrans" cxnId="{9ADBAA67-A78F-41A8-B336-5E0FB06BC7D5}">
      <dgm:prSet/>
      <dgm:spPr/>
      <dgm:t>
        <a:bodyPr/>
        <a:lstStyle/>
        <a:p>
          <a:endParaRPr lang="ru-RU"/>
        </a:p>
      </dgm:t>
    </dgm:pt>
    <dgm:pt modelId="{2F639322-D827-417F-9BD9-B10A6AD14A07}" type="sibTrans" cxnId="{9ADBAA67-A78F-41A8-B336-5E0FB06BC7D5}">
      <dgm:prSet/>
      <dgm:spPr/>
      <dgm:t>
        <a:bodyPr/>
        <a:lstStyle/>
        <a:p>
          <a:endParaRPr lang="ru-RU"/>
        </a:p>
      </dgm:t>
    </dgm:pt>
    <dgm:pt modelId="{055C9E5D-A748-4DD8-AF02-835C109D6E67}">
      <dgm:prSet phldrT="[Текст]" custT="1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Возможности (</a:t>
          </a:r>
          <a:r>
            <a:rPr lang="en-US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Opportunities</a:t>
          </a:r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)</a:t>
          </a:r>
        </a:p>
        <a:p>
          <a:pPr>
            <a:spcBef>
              <a:spcPts val="800"/>
            </a:spcBef>
            <a:spcAft>
              <a:spcPts val="800"/>
            </a:spcAft>
          </a:pP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использование 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более высоких объемов собственных средств на инвестиционные 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цели</a:t>
          </a:r>
          <a:endParaRPr lang="ru-RU" sz="15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>
            <a:spcBef>
              <a:spcPts val="800"/>
            </a:spcBef>
            <a:spcAft>
              <a:spcPts val="800"/>
            </a:spcAft>
          </a:pP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повышение </a:t>
          </a:r>
          <a:r>
            <a:rPr lang="ru-RU" sz="1500" dirty="0" err="1" smtClean="0">
              <a:solidFill>
                <a:schemeClr val="tx1"/>
              </a:solidFill>
              <a:effectLst/>
              <a:latin typeface="Cambria" pitchFamily="18" charset="0"/>
            </a:rPr>
            <a:t>транспарентности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 (по сравнению с действующим налогообложением) валовых 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показателей </a:t>
          </a:r>
          <a:endParaRPr lang="ru-RU" sz="15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>
            <a:spcBef>
              <a:spcPts val="800"/>
            </a:spcBef>
            <a:spcAft>
              <a:spcPts val="800"/>
            </a:spcAft>
          </a:pP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на этой основе – увеличение 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кредитоспособности</a:t>
          </a:r>
          <a:endParaRPr lang="ru-RU" sz="1500" dirty="0">
            <a:solidFill>
              <a:schemeClr val="tx1"/>
            </a:solidFill>
            <a:effectLst/>
            <a:latin typeface="Cambria" pitchFamily="18" charset="0"/>
          </a:endParaRPr>
        </a:p>
      </dgm:t>
    </dgm:pt>
    <dgm:pt modelId="{B72AD622-7CE2-43F2-A351-3E4F418CE7C6}" type="parTrans" cxnId="{9037A922-0507-45F4-B8D5-492AC6087492}">
      <dgm:prSet/>
      <dgm:spPr/>
      <dgm:t>
        <a:bodyPr/>
        <a:lstStyle/>
        <a:p>
          <a:endParaRPr lang="ru-RU"/>
        </a:p>
      </dgm:t>
    </dgm:pt>
    <dgm:pt modelId="{F9EFB78C-2469-42B5-8680-05244F698E07}" type="sibTrans" cxnId="{9037A922-0507-45F4-B8D5-492AC6087492}">
      <dgm:prSet/>
      <dgm:spPr/>
      <dgm:t>
        <a:bodyPr/>
        <a:lstStyle/>
        <a:p>
          <a:endParaRPr lang="ru-RU"/>
        </a:p>
      </dgm:t>
    </dgm:pt>
    <dgm:pt modelId="{DDA82BBF-4840-4005-AA47-DBF0F2984A4A}">
      <dgm:prSet phldrT="[Текст]" custT="1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>
            <a:spcBef>
              <a:spcPts val="600"/>
            </a:spcBef>
            <a:spcAft>
              <a:spcPct val="35000"/>
            </a:spcAft>
          </a:pPr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Угрозы (</a:t>
          </a:r>
          <a:r>
            <a:rPr lang="en-A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Threats</a:t>
          </a:r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)</a:t>
          </a:r>
          <a:endParaRPr lang="ru-RU" sz="20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algn="ctr">
            <a:spcBef>
              <a:spcPts val="800"/>
            </a:spcBef>
            <a:spcAft>
              <a:spcPts val="800"/>
            </a:spcAft>
          </a:pP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Многие проектные, ценовые, валютные риски берет на себя государство, в связи с чем возможно снижение доходов 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бюджета</a:t>
          </a:r>
          <a:endParaRPr lang="ru-RU" sz="15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algn="ctr">
            <a:spcBef>
              <a:spcPts val="800"/>
            </a:spcBef>
            <a:spcAft>
              <a:spcPts val="800"/>
            </a:spcAft>
          </a:pP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Распространенность «</a:t>
          </a:r>
          <a:r>
            <a:rPr lang="ru-RU" sz="1500" dirty="0" err="1" smtClean="0">
              <a:solidFill>
                <a:schemeClr val="tx1"/>
              </a:solidFill>
              <a:effectLst/>
              <a:latin typeface="Cambria" pitchFamily="18" charset="0"/>
            </a:rPr>
            <a:t>креативного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» учета в то время как требуется  прозрачная  система учета производственных, инвестиционных, финансовых показателей,  администрирования </a:t>
          </a:r>
          <a:r>
            <a:rPr lang="ru-RU" sz="1500" dirty="0" smtClean="0">
              <a:solidFill>
                <a:schemeClr val="tx1"/>
              </a:solidFill>
              <a:effectLst/>
              <a:latin typeface="Cambria" pitchFamily="18" charset="0"/>
            </a:rPr>
            <a:t>налогов</a:t>
          </a:r>
          <a:endParaRPr lang="ru-RU" sz="1500" dirty="0" smtClean="0">
            <a:solidFill>
              <a:schemeClr val="tx1"/>
            </a:solidFill>
            <a:effectLst/>
            <a:latin typeface="Cambria" pitchFamily="18" charset="0"/>
          </a:endParaRPr>
        </a:p>
      </dgm:t>
    </dgm:pt>
    <dgm:pt modelId="{60930ECB-2235-46C0-B3FC-78A4FAEAECCE}" type="parTrans" cxnId="{576D75F3-FEA6-451B-9EC7-1857A6EB330A}">
      <dgm:prSet/>
      <dgm:spPr/>
      <dgm:t>
        <a:bodyPr/>
        <a:lstStyle/>
        <a:p>
          <a:endParaRPr lang="ru-RU"/>
        </a:p>
      </dgm:t>
    </dgm:pt>
    <dgm:pt modelId="{75C381BB-53AE-4D56-AD6B-5A23CE025976}" type="sibTrans" cxnId="{576D75F3-FEA6-451B-9EC7-1857A6EB330A}">
      <dgm:prSet/>
      <dgm:spPr/>
      <dgm:t>
        <a:bodyPr/>
        <a:lstStyle/>
        <a:p>
          <a:endParaRPr lang="ru-RU"/>
        </a:p>
      </dgm:t>
    </dgm:pt>
    <dgm:pt modelId="{E29AEDAA-BCB9-4701-A904-D530133EF01A}" type="pres">
      <dgm:prSet presAssocID="{593B46CE-3812-48C5-AAA7-75FF2FADF46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797432-6825-4E62-AC73-0EA4B662531B}" type="pres">
      <dgm:prSet presAssocID="{593B46CE-3812-48C5-AAA7-75FF2FADF46E}" presName="diamond" presStyleLbl="bgShp" presStyleIdx="0" presStyleCnt="1" custLinFactNeighborX="1220"/>
      <dgm:spPr>
        <a:prstGeom prst="rtTriangle">
          <a:avLst/>
        </a:prstGeom>
        <a:noFill/>
      </dgm:spPr>
    </dgm:pt>
    <dgm:pt modelId="{AFC35F96-C469-45B6-B054-80CC4CFF8723}" type="pres">
      <dgm:prSet presAssocID="{593B46CE-3812-48C5-AAA7-75FF2FADF46E}" presName="quad1" presStyleLbl="node1" presStyleIdx="0" presStyleCnt="4" custScaleX="192744" custScaleY="116595" custLinFactNeighborX="-40648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DE850-8BCD-441D-BFE0-C1D6909D55BC}" type="pres">
      <dgm:prSet presAssocID="{593B46CE-3812-48C5-AAA7-75FF2FADF46E}" presName="quad2" presStyleLbl="node1" presStyleIdx="1" presStyleCnt="4" custScaleX="192744" custScaleY="116595" custLinFactNeighborX="48968" custLinFactNeighborY="5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9DBE4-21CC-4B5D-9FA7-3169EBF46FB2}" type="pres">
      <dgm:prSet presAssocID="{593B46CE-3812-48C5-AAA7-75FF2FADF46E}" presName="quad3" presStyleLbl="node1" presStyleIdx="2" presStyleCnt="4" custScaleX="192744" custScaleY="116595" custLinFactNeighborX="-40995" custLinFactNeighborY="160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1C951-91C2-42B2-998A-B0A087CFFF4A}" type="pres">
      <dgm:prSet presAssocID="{593B46CE-3812-48C5-AAA7-75FF2FADF46E}" presName="quad4" presStyleLbl="node1" presStyleIdx="3" presStyleCnt="4" custScaleX="192744" custScaleY="116595" custLinFactNeighborX="48343" custLinFactNeighborY="160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7A922-0507-45F4-B8D5-492AC6087492}" srcId="{593B46CE-3812-48C5-AAA7-75FF2FADF46E}" destId="{055C9E5D-A748-4DD8-AF02-835C109D6E67}" srcOrd="2" destOrd="0" parTransId="{B72AD622-7CE2-43F2-A351-3E4F418CE7C6}" sibTransId="{F9EFB78C-2469-42B5-8680-05244F698E07}"/>
    <dgm:cxn modelId="{9ADBAA67-A78F-41A8-B336-5E0FB06BC7D5}" srcId="{593B46CE-3812-48C5-AAA7-75FF2FADF46E}" destId="{91916F00-ACDB-45A4-8F7A-14A11D28A130}" srcOrd="1" destOrd="0" parTransId="{BAAC1CFD-9002-4B76-B399-F5B0C8147984}" sibTransId="{2F639322-D827-417F-9BD9-B10A6AD14A07}"/>
    <dgm:cxn modelId="{45D84376-1A85-4DF0-A973-FF51D554390D}" type="presOf" srcId="{A5BF4466-EB72-48B6-B981-457AC9F42D2B}" destId="{AFC35F96-C469-45B6-B054-80CC4CFF8723}" srcOrd="0" destOrd="0" presId="urn:microsoft.com/office/officeart/2005/8/layout/matrix3"/>
    <dgm:cxn modelId="{444CFF3B-A1A5-4C2A-8A66-76FB7C35BE65}" type="presOf" srcId="{91916F00-ACDB-45A4-8F7A-14A11D28A130}" destId="{DDBDE850-8BCD-441D-BFE0-C1D6909D55BC}" srcOrd="0" destOrd="0" presId="urn:microsoft.com/office/officeart/2005/8/layout/matrix3"/>
    <dgm:cxn modelId="{576D75F3-FEA6-451B-9EC7-1857A6EB330A}" srcId="{593B46CE-3812-48C5-AAA7-75FF2FADF46E}" destId="{DDA82BBF-4840-4005-AA47-DBF0F2984A4A}" srcOrd="3" destOrd="0" parTransId="{60930ECB-2235-46C0-B3FC-78A4FAEAECCE}" sibTransId="{75C381BB-53AE-4D56-AD6B-5A23CE025976}"/>
    <dgm:cxn modelId="{D55F3A5C-0D0A-4133-BC2E-C67C09E330BB}" type="presOf" srcId="{593B46CE-3812-48C5-AAA7-75FF2FADF46E}" destId="{E29AEDAA-BCB9-4701-A904-D530133EF01A}" srcOrd="0" destOrd="0" presId="urn:microsoft.com/office/officeart/2005/8/layout/matrix3"/>
    <dgm:cxn modelId="{1CAC7B6A-3D65-4B61-9F75-6683B5B55077}" type="presOf" srcId="{DDA82BBF-4840-4005-AA47-DBF0F2984A4A}" destId="{24E1C951-91C2-42B2-998A-B0A087CFFF4A}" srcOrd="0" destOrd="0" presId="urn:microsoft.com/office/officeart/2005/8/layout/matrix3"/>
    <dgm:cxn modelId="{2DE1EEFC-91A0-469B-91BB-1ADCE092EADB}" srcId="{593B46CE-3812-48C5-AAA7-75FF2FADF46E}" destId="{A5BF4466-EB72-48B6-B981-457AC9F42D2B}" srcOrd="0" destOrd="0" parTransId="{5E23D33E-7E29-4E07-BEA2-FC488EDB52B7}" sibTransId="{68FB8370-6CB7-45CA-B58B-630154C50628}"/>
    <dgm:cxn modelId="{0A5A5302-AA37-434D-B18E-42DD9B57B20E}" type="presOf" srcId="{055C9E5D-A748-4DD8-AF02-835C109D6E67}" destId="{8679DBE4-21CC-4B5D-9FA7-3169EBF46FB2}" srcOrd="0" destOrd="0" presId="urn:microsoft.com/office/officeart/2005/8/layout/matrix3"/>
    <dgm:cxn modelId="{1C08C7A8-9065-4339-9453-F5E2F138BAD8}" type="presParOf" srcId="{E29AEDAA-BCB9-4701-A904-D530133EF01A}" destId="{63797432-6825-4E62-AC73-0EA4B662531B}" srcOrd="0" destOrd="0" presId="urn:microsoft.com/office/officeart/2005/8/layout/matrix3"/>
    <dgm:cxn modelId="{034F7CF5-7D21-4AD5-A163-E178C9A5643A}" type="presParOf" srcId="{E29AEDAA-BCB9-4701-A904-D530133EF01A}" destId="{AFC35F96-C469-45B6-B054-80CC4CFF8723}" srcOrd="1" destOrd="0" presId="urn:microsoft.com/office/officeart/2005/8/layout/matrix3"/>
    <dgm:cxn modelId="{71E2976E-27E6-4BBC-BCF2-4D3E1F54BF92}" type="presParOf" srcId="{E29AEDAA-BCB9-4701-A904-D530133EF01A}" destId="{DDBDE850-8BCD-441D-BFE0-C1D6909D55BC}" srcOrd="2" destOrd="0" presId="urn:microsoft.com/office/officeart/2005/8/layout/matrix3"/>
    <dgm:cxn modelId="{FC81615E-2A86-4C7F-B182-A5295E11B500}" type="presParOf" srcId="{E29AEDAA-BCB9-4701-A904-D530133EF01A}" destId="{8679DBE4-21CC-4B5D-9FA7-3169EBF46FB2}" srcOrd="3" destOrd="0" presId="urn:microsoft.com/office/officeart/2005/8/layout/matrix3"/>
    <dgm:cxn modelId="{4350404C-0FD3-4035-AEB4-43AB19EA13F8}" type="presParOf" srcId="{E29AEDAA-BCB9-4701-A904-D530133EF01A}" destId="{24E1C951-91C2-42B2-998A-B0A087CFFF4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6BB83B-CCED-CE42-A184-32B733411218}">
      <dsp:nvSpPr>
        <dsp:cNvPr id="0" name=""/>
        <dsp:cNvSpPr/>
      </dsp:nvSpPr>
      <dsp:spPr>
        <a:xfrm>
          <a:off x="85000" y="794995"/>
          <a:ext cx="0" cy="41308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742B4-F8CB-D14A-8069-F389A9697055}">
      <dsp:nvSpPr>
        <dsp:cNvPr id="0" name=""/>
        <dsp:cNvSpPr/>
      </dsp:nvSpPr>
      <dsp:spPr>
        <a:xfrm>
          <a:off x="199746" y="1277876"/>
          <a:ext cx="2172603" cy="1168515"/>
        </a:xfrm>
        <a:prstGeom prst="roundRect">
          <a:avLst/>
        </a:prstGeom>
        <a:solidFill>
          <a:srgbClr val="6ED6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FECABC-6B58-E342-BDAA-20E7136756F6}">
      <dsp:nvSpPr>
        <dsp:cNvPr id="0" name=""/>
        <dsp:cNvSpPr/>
      </dsp:nvSpPr>
      <dsp:spPr>
        <a:xfrm>
          <a:off x="189535" y="2657363"/>
          <a:ext cx="2563802" cy="224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endParaRPr lang="ru-RU" sz="1300" kern="1200" dirty="0">
            <a:latin typeface="Cambria"/>
            <a:cs typeface="Cambria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адресный характер льгот,</a:t>
          </a:r>
          <a:endParaRPr lang="ru-RU" sz="1300" kern="1200" dirty="0">
            <a:latin typeface="Cambria"/>
            <a:cs typeface="Cambria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селективный подход, </a:t>
          </a:r>
          <a:endParaRPr lang="ru-RU" sz="1300" kern="1200" dirty="0">
            <a:latin typeface="Cambria"/>
            <a:cs typeface="Cambria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налогооблагаемая база мало связана с конечным результатом </a:t>
          </a:r>
          <a:endParaRPr lang="ru-RU" sz="1300" kern="1200" dirty="0">
            <a:latin typeface="Cambria"/>
            <a:cs typeface="Cambria"/>
          </a:endParaRPr>
        </a:p>
      </dsp:txBody>
      <dsp:txXfrm>
        <a:off x="189535" y="2657363"/>
        <a:ext cx="2563802" cy="2243916"/>
      </dsp:txXfrm>
    </dsp:sp>
    <dsp:sp modelId="{786E427B-0D57-674B-843D-BE4FC722841E}">
      <dsp:nvSpPr>
        <dsp:cNvPr id="0" name=""/>
        <dsp:cNvSpPr/>
      </dsp:nvSpPr>
      <dsp:spPr>
        <a:xfrm>
          <a:off x="85000" y="14787"/>
          <a:ext cx="2294922" cy="1101429"/>
        </a:xfrm>
        <a:prstGeom prst="roundRect">
          <a:avLst/>
        </a:prstGeom>
        <a:solidFill>
          <a:srgbClr val="0070C0"/>
        </a:solidFill>
        <a:ln w="9525" cap="flat" cmpd="sng" algn="ctr">
          <a:solidFill>
            <a:srgbClr val="0070C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/>
              <a:cs typeface="Cambria"/>
            </a:rPr>
            <a:t>Платежи за использование недр при добыче нефти</a:t>
          </a:r>
          <a:endParaRPr lang="ru-RU" sz="1600" kern="1200" dirty="0">
            <a:latin typeface="Cambria"/>
            <a:cs typeface="Cambria"/>
          </a:endParaRPr>
        </a:p>
      </dsp:txBody>
      <dsp:txXfrm>
        <a:off x="85000" y="14787"/>
        <a:ext cx="2294922" cy="1101429"/>
      </dsp:txXfrm>
    </dsp:sp>
    <dsp:sp modelId="{FAEFDC87-2152-2243-BB3B-3C7DAE474606}">
      <dsp:nvSpPr>
        <dsp:cNvPr id="0" name=""/>
        <dsp:cNvSpPr/>
      </dsp:nvSpPr>
      <dsp:spPr>
        <a:xfrm>
          <a:off x="3048191" y="794995"/>
          <a:ext cx="0" cy="41308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C11A9-A8AD-7A4B-BABC-2F27E454AA6F}">
      <dsp:nvSpPr>
        <dsp:cNvPr id="0" name=""/>
        <dsp:cNvSpPr/>
      </dsp:nvSpPr>
      <dsp:spPr>
        <a:xfrm>
          <a:off x="3162938" y="1277876"/>
          <a:ext cx="2172603" cy="1168515"/>
        </a:xfrm>
        <a:prstGeom prst="roundRect">
          <a:avLst/>
        </a:prstGeom>
        <a:solidFill>
          <a:srgbClr val="6ED6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5AB715-0546-144F-9337-F54DE7A2F730}">
      <dsp:nvSpPr>
        <dsp:cNvPr id="0" name=""/>
        <dsp:cNvSpPr/>
      </dsp:nvSpPr>
      <dsp:spPr>
        <a:xfrm>
          <a:off x="3166968" y="2632752"/>
          <a:ext cx="2624005" cy="2481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Первичная переработка остается выгодней экспорта сырой нефти</a:t>
          </a:r>
          <a:endParaRPr lang="ru-RU" sz="1300" kern="1200" dirty="0">
            <a:latin typeface="Cambria"/>
            <a:cs typeface="Cambria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Глубокая переработка нефти развивается медленно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Ставки акциза не позволяют конечному потребителю в полной мере использовать эффект более низких оптовых цен на внутреннем рынке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Имеет мест кросс-субсидирование между добычей и переработкой</a:t>
          </a:r>
          <a:endParaRPr lang="ru-RU" sz="1300" kern="1200" dirty="0">
            <a:latin typeface="Cambria"/>
            <a:cs typeface="Cambria"/>
          </a:endParaRPr>
        </a:p>
      </dsp:txBody>
      <dsp:txXfrm>
        <a:off x="3166968" y="2632752"/>
        <a:ext cx="2624005" cy="2481504"/>
      </dsp:txXfrm>
    </dsp:sp>
    <dsp:sp modelId="{358010C4-16AD-E746-AF82-8C46D6844B5F}">
      <dsp:nvSpPr>
        <dsp:cNvPr id="0" name=""/>
        <dsp:cNvSpPr/>
      </dsp:nvSpPr>
      <dsp:spPr>
        <a:xfrm>
          <a:off x="3048191" y="14787"/>
          <a:ext cx="2294922" cy="1101429"/>
        </a:xfrm>
        <a:prstGeom prst="roundRect">
          <a:avLst/>
        </a:prstGeom>
        <a:solidFill>
          <a:srgbClr val="2878FF"/>
        </a:solidFill>
        <a:ln w="9525" cap="flat" cmpd="sng" algn="ctr">
          <a:solidFill>
            <a:srgbClr val="0070C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/>
              <a:cs typeface="Cambria"/>
            </a:rPr>
            <a:t>В сегменте переработки и сбыта</a:t>
          </a:r>
          <a:endParaRPr lang="ru-RU" sz="1600" kern="1200" dirty="0">
            <a:latin typeface="Cambria"/>
            <a:cs typeface="Cambria"/>
          </a:endParaRPr>
        </a:p>
      </dsp:txBody>
      <dsp:txXfrm>
        <a:off x="3048191" y="14787"/>
        <a:ext cx="2294922" cy="1101429"/>
      </dsp:txXfrm>
    </dsp:sp>
    <dsp:sp modelId="{34E6E19B-FE50-CB49-AB8C-B00FE1D1ED4D}">
      <dsp:nvSpPr>
        <dsp:cNvPr id="0" name=""/>
        <dsp:cNvSpPr/>
      </dsp:nvSpPr>
      <dsp:spPr>
        <a:xfrm>
          <a:off x="5930529" y="794995"/>
          <a:ext cx="0" cy="41308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4A559-2809-9D44-848C-A61CC0FDDE32}">
      <dsp:nvSpPr>
        <dsp:cNvPr id="0" name=""/>
        <dsp:cNvSpPr/>
      </dsp:nvSpPr>
      <dsp:spPr>
        <a:xfrm>
          <a:off x="6045275" y="1277876"/>
          <a:ext cx="2172603" cy="1168515"/>
        </a:xfrm>
        <a:prstGeom prst="roundRect">
          <a:avLst/>
        </a:prstGeom>
        <a:solidFill>
          <a:srgbClr val="6ED6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4528B0-908D-B748-8561-9B71199EB5DF}">
      <dsp:nvSpPr>
        <dsp:cNvPr id="0" name=""/>
        <dsp:cNvSpPr/>
      </dsp:nvSpPr>
      <dsp:spPr>
        <a:xfrm>
          <a:off x="6043472" y="2683498"/>
          <a:ext cx="2172603" cy="213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Постоянно индексируются, опережая темпы инфляции</a:t>
          </a:r>
          <a:endParaRPr lang="ru-RU" sz="1300" kern="1200" dirty="0">
            <a:latin typeface="Cambria"/>
            <a:cs typeface="Cambria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ru-RU" sz="1300" kern="1200" dirty="0" smtClean="0">
              <a:latin typeface="Cambria"/>
              <a:cs typeface="Cambria"/>
            </a:rPr>
            <a:t>Это не всегда объясняется объективными причинами и может приводить к необоснованному завышению цены нефти и нефтепродуктов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 smtClean="0">
            <a:latin typeface="Cambria"/>
            <a:cs typeface="Cambria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Cambria"/>
            <a:cs typeface="Cambria"/>
          </a:endParaRPr>
        </a:p>
      </dsp:txBody>
      <dsp:txXfrm>
        <a:off x="6043472" y="2683498"/>
        <a:ext cx="2172603" cy="2134278"/>
      </dsp:txXfrm>
    </dsp:sp>
    <dsp:sp modelId="{857F9F9C-F34C-4045-9D70-9552E981BB34}">
      <dsp:nvSpPr>
        <dsp:cNvPr id="0" name=""/>
        <dsp:cNvSpPr/>
      </dsp:nvSpPr>
      <dsp:spPr>
        <a:xfrm>
          <a:off x="5930529" y="14787"/>
          <a:ext cx="2294922" cy="1101429"/>
        </a:xfrm>
        <a:prstGeom prst="roundRect">
          <a:avLst/>
        </a:prstGeom>
        <a:solidFill>
          <a:srgbClr val="2878FF"/>
        </a:solidFill>
        <a:ln w="9525" cap="flat" cmpd="sng" algn="ctr">
          <a:solidFill>
            <a:srgbClr val="0070C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Cambria"/>
              <a:cs typeface="Cambria"/>
            </a:rPr>
            <a:t>Транспортные тарифы</a:t>
          </a:r>
          <a:r>
            <a:rPr lang="ru-RU" sz="1500" kern="1200" dirty="0" smtClean="0">
              <a:latin typeface="Cambria"/>
              <a:cs typeface="Cambria"/>
            </a:rPr>
            <a:t> трубопроводных и железнодорожных монополий</a:t>
          </a:r>
          <a:endParaRPr lang="ru-RU" sz="1500" kern="1200" dirty="0">
            <a:latin typeface="Cambria"/>
            <a:cs typeface="Cambria"/>
          </a:endParaRPr>
        </a:p>
      </dsp:txBody>
      <dsp:txXfrm>
        <a:off x="5930529" y="14787"/>
        <a:ext cx="2294922" cy="11014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71EF9A-7CED-D94B-AEDC-B0CA8FE1D238}">
      <dsp:nvSpPr>
        <dsp:cNvPr id="0" name=""/>
        <dsp:cNvSpPr/>
      </dsp:nvSpPr>
      <dsp:spPr>
        <a:xfrm>
          <a:off x="167873" y="452626"/>
          <a:ext cx="3995829" cy="1248696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7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Федеральный налог на прибыль: </a:t>
          </a:r>
          <a:r>
            <a:rPr lang="ru-RU" sz="17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35%</a:t>
          </a:r>
          <a:endParaRPr lang="en-US" sz="1700" b="1" i="0" u="none" strike="noStrike" kern="1200" dirty="0" smtClean="0">
            <a:solidFill>
              <a:srgbClr val="000000"/>
            </a:solidFill>
            <a:effectLst/>
            <a:latin typeface="Cambria"/>
            <a:cs typeface="Cambria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Налог на прибыль на уровне штата:</a:t>
          </a:r>
          <a:r>
            <a:rPr lang="en-US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 </a:t>
          </a:r>
          <a:r>
            <a:rPr lang="ru-RU" sz="17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0 – 12%</a:t>
          </a:r>
          <a:endParaRPr lang="ru-RU" sz="1700" kern="1200" dirty="0">
            <a:latin typeface="Cambria"/>
            <a:cs typeface="Cambria"/>
          </a:endParaRPr>
        </a:p>
      </dsp:txBody>
      <dsp:txXfrm>
        <a:off x="167873" y="452626"/>
        <a:ext cx="3995829" cy="1248696"/>
      </dsp:txXfrm>
    </dsp:sp>
    <dsp:sp modelId="{5BE05986-EFA1-DB43-932A-A71E8FD0BF21}">
      <dsp:nvSpPr>
        <dsp:cNvPr id="0" name=""/>
        <dsp:cNvSpPr/>
      </dsp:nvSpPr>
      <dsp:spPr>
        <a:xfrm>
          <a:off x="1380" y="491348"/>
          <a:ext cx="874087" cy="872951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AC1F5-2831-6848-94D5-7B5C9477203B}">
      <dsp:nvSpPr>
        <dsp:cNvPr id="0" name=""/>
        <dsp:cNvSpPr/>
      </dsp:nvSpPr>
      <dsp:spPr>
        <a:xfrm>
          <a:off x="4570062" y="452626"/>
          <a:ext cx="3995829" cy="1248696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784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для деятельности, по которой ведется раздельный учет (разведка и добыча)*: </a:t>
          </a:r>
          <a:r>
            <a:rPr lang="ru-RU" sz="15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30%</a:t>
          </a:r>
          <a:endParaRPr lang="en-US" sz="1500" b="1" i="0" u="none" strike="noStrike" kern="1200" dirty="0" smtClean="0">
            <a:solidFill>
              <a:srgbClr val="000000"/>
            </a:solidFill>
            <a:effectLst/>
            <a:latin typeface="Cambria"/>
            <a:cs typeface="Cambria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Cambria"/>
              <a:cs typeface="Cambria"/>
            </a:rPr>
            <a:t>для </a:t>
          </a:r>
          <a:r>
            <a:rPr lang="ru-RU" sz="15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прочих видов деятельности (переработка и сбыт): </a:t>
          </a:r>
          <a:r>
            <a:rPr lang="ru-RU" sz="15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2</a:t>
          </a:r>
          <a:r>
            <a:rPr lang="en-US" sz="15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0</a:t>
          </a:r>
          <a:r>
            <a:rPr lang="ru-RU" sz="15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%</a:t>
          </a:r>
          <a:endParaRPr lang="ru-RU" sz="1500" kern="1200" dirty="0">
            <a:latin typeface="Cambria"/>
            <a:cs typeface="Cambria"/>
          </a:endParaRPr>
        </a:p>
      </dsp:txBody>
      <dsp:txXfrm>
        <a:off x="4570062" y="452626"/>
        <a:ext cx="3995829" cy="1248696"/>
      </dsp:txXfrm>
    </dsp:sp>
    <dsp:sp modelId="{05B0D4D5-D27A-A44E-A062-9869C39EFC61}">
      <dsp:nvSpPr>
        <dsp:cNvPr id="0" name=""/>
        <dsp:cNvSpPr/>
      </dsp:nvSpPr>
      <dsp:spPr>
        <a:xfrm>
          <a:off x="4403569" y="491348"/>
          <a:ext cx="874087" cy="872951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508A65-2724-9147-A339-60A734978AEF}">
      <dsp:nvSpPr>
        <dsp:cNvPr id="0" name=""/>
        <dsp:cNvSpPr/>
      </dsp:nvSpPr>
      <dsp:spPr>
        <a:xfrm>
          <a:off x="167873" y="1844229"/>
          <a:ext cx="3995829" cy="1248696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7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Cambria"/>
              <a:cs typeface="Cambria"/>
            </a:rPr>
            <a:t>Федеральный налог на прибыль: </a:t>
          </a:r>
          <a:r>
            <a:rPr lang="ru-RU" sz="1700" b="1" kern="1200" dirty="0" smtClean="0">
              <a:latin typeface="Cambria"/>
              <a:cs typeface="Cambria"/>
            </a:rPr>
            <a:t>15%</a:t>
          </a:r>
          <a:endParaRPr lang="en-US" sz="1700" b="1" kern="1200" dirty="0" smtClean="0">
            <a:latin typeface="Cambria"/>
            <a:cs typeface="Cambria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Cambria"/>
              <a:cs typeface="Cambria"/>
            </a:rPr>
            <a:t>Налог на прибыль на уровне провинций: </a:t>
          </a:r>
          <a:r>
            <a:rPr lang="ru-RU" sz="1700" b="1" kern="1200" dirty="0" smtClean="0">
              <a:latin typeface="Cambria"/>
              <a:cs typeface="Cambria"/>
            </a:rPr>
            <a:t>10%-16%</a:t>
          </a:r>
          <a:endParaRPr lang="ru-RU" sz="1700" b="1" kern="1200" dirty="0">
            <a:latin typeface="Cambria"/>
            <a:cs typeface="Cambria"/>
          </a:endParaRPr>
        </a:p>
      </dsp:txBody>
      <dsp:txXfrm>
        <a:off x="167873" y="1844229"/>
        <a:ext cx="3995829" cy="1248696"/>
      </dsp:txXfrm>
    </dsp:sp>
    <dsp:sp modelId="{B8AFACDD-68F3-2048-9596-85329BC64D14}">
      <dsp:nvSpPr>
        <dsp:cNvPr id="0" name=""/>
        <dsp:cNvSpPr/>
      </dsp:nvSpPr>
      <dsp:spPr>
        <a:xfrm>
          <a:off x="1380" y="1882951"/>
          <a:ext cx="874087" cy="872951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C6A91C-45F8-DA4B-9F01-D5F3F3FA080B}">
      <dsp:nvSpPr>
        <dsp:cNvPr id="0" name=""/>
        <dsp:cNvSpPr/>
      </dsp:nvSpPr>
      <dsp:spPr>
        <a:xfrm>
          <a:off x="4570062" y="1844229"/>
          <a:ext cx="3995829" cy="1248696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7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Cambria"/>
              <a:cs typeface="Cambria"/>
            </a:rPr>
            <a:t>Налог на прибыль:</a:t>
          </a:r>
          <a:r>
            <a:rPr lang="ru-RU" sz="1700" b="1" kern="1200" dirty="0" smtClean="0">
              <a:latin typeface="Cambria"/>
              <a:cs typeface="Cambria"/>
            </a:rPr>
            <a:t> 27%</a:t>
          </a:r>
          <a:endParaRPr lang="ru-RU" sz="1700" b="1" kern="1200" dirty="0">
            <a:latin typeface="Cambria"/>
            <a:cs typeface="Cambria"/>
          </a:endParaRPr>
        </a:p>
      </dsp:txBody>
      <dsp:txXfrm>
        <a:off x="4570062" y="1844229"/>
        <a:ext cx="3995829" cy="1248696"/>
      </dsp:txXfrm>
    </dsp:sp>
    <dsp:sp modelId="{6BABE01A-54BE-3D47-BCAD-1A6719710318}">
      <dsp:nvSpPr>
        <dsp:cNvPr id="0" name=""/>
        <dsp:cNvSpPr/>
      </dsp:nvSpPr>
      <dsp:spPr>
        <a:xfrm>
          <a:off x="4403569" y="1882951"/>
          <a:ext cx="874087" cy="872951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82B9D0-2641-7647-A392-7220336D8C6F}">
      <dsp:nvSpPr>
        <dsp:cNvPr id="0" name=""/>
        <dsp:cNvSpPr/>
      </dsp:nvSpPr>
      <dsp:spPr>
        <a:xfrm>
          <a:off x="167873" y="3235832"/>
          <a:ext cx="3995829" cy="1248696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7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Корпоративный подоходный налог: </a:t>
          </a:r>
          <a:r>
            <a:rPr lang="ru-RU" sz="17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20%</a:t>
          </a:r>
          <a:endParaRPr lang="ru-RU" sz="1700" kern="1200" dirty="0">
            <a:latin typeface="Cambria"/>
            <a:cs typeface="Cambria"/>
          </a:endParaRPr>
        </a:p>
      </dsp:txBody>
      <dsp:txXfrm>
        <a:off x="167873" y="3235832"/>
        <a:ext cx="3995829" cy="1248696"/>
      </dsp:txXfrm>
    </dsp:sp>
    <dsp:sp modelId="{2751B862-2146-D64B-80F9-6B20379F56E1}">
      <dsp:nvSpPr>
        <dsp:cNvPr id="0" name=""/>
        <dsp:cNvSpPr/>
      </dsp:nvSpPr>
      <dsp:spPr>
        <a:xfrm>
          <a:off x="1380" y="3274554"/>
          <a:ext cx="874087" cy="872951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F837E4-3DF9-2040-88C7-21B9790CE210}">
      <dsp:nvSpPr>
        <dsp:cNvPr id="0" name=""/>
        <dsp:cNvSpPr/>
      </dsp:nvSpPr>
      <dsp:spPr>
        <a:xfrm>
          <a:off x="4570062" y="3235832"/>
          <a:ext cx="3995829" cy="1248696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7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Налог на прибыль: </a:t>
          </a:r>
          <a:r>
            <a:rPr lang="ru-RU" sz="17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20%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Меньше, чем во всех странах!</a:t>
          </a:r>
          <a:endParaRPr lang="ru-RU" sz="1700" kern="1200" dirty="0">
            <a:latin typeface="Cambria"/>
            <a:cs typeface="Cambria"/>
          </a:endParaRPr>
        </a:p>
      </dsp:txBody>
      <dsp:txXfrm>
        <a:off x="4570062" y="3235832"/>
        <a:ext cx="3995829" cy="1248696"/>
      </dsp:txXfrm>
    </dsp:sp>
    <dsp:sp modelId="{16C186BC-EC25-3149-9E31-D931CBF317CB}">
      <dsp:nvSpPr>
        <dsp:cNvPr id="0" name=""/>
        <dsp:cNvSpPr/>
      </dsp:nvSpPr>
      <dsp:spPr>
        <a:xfrm>
          <a:off x="4403569" y="3274554"/>
          <a:ext cx="874087" cy="872951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71EF9A-7CED-D94B-AEDC-B0CA8FE1D238}">
      <dsp:nvSpPr>
        <dsp:cNvPr id="0" name=""/>
        <dsp:cNvSpPr/>
      </dsp:nvSpPr>
      <dsp:spPr>
        <a:xfrm>
          <a:off x="124759" y="501962"/>
          <a:ext cx="3987797" cy="645350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нет</a:t>
          </a:r>
          <a:endParaRPr lang="ru-RU" sz="1700" kern="1200" dirty="0">
            <a:latin typeface="Cambria"/>
            <a:cs typeface="Cambria"/>
          </a:endParaRPr>
        </a:p>
      </dsp:txBody>
      <dsp:txXfrm>
        <a:off x="124759" y="501962"/>
        <a:ext cx="3987797" cy="645350"/>
      </dsp:txXfrm>
    </dsp:sp>
    <dsp:sp modelId="{5BE05986-EFA1-DB43-932A-A71E8FD0BF21}">
      <dsp:nvSpPr>
        <dsp:cNvPr id="0" name=""/>
        <dsp:cNvSpPr/>
      </dsp:nvSpPr>
      <dsp:spPr>
        <a:xfrm>
          <a:off x="2586" y="214928"/>
          <a:ext cx="872330" cy="87119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C2722E-8E20-4577-BCEB-A182298DD72F}">
      <dsp:nvSpPr>
        <dsp:cNvPr id="0" name=""/>
        <dsp:cNvSpPr/>
      </dsp:nvSpPr>
      <dsp:spPr>
        <a:xfrm>
          <a:off x="4563050" y="502000"/>
          <a:ext cx="3987797" cy="645350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нет</a:t>
          </a:r>
          <a:endParaRPr lang="ru-RU" sz="1700" kern="1200" dirty="0">
            <a:latin typeface="Cambria"/>
            <a:cs typeface="Cambria"/>
          </a:endParaRPr>
        </a:p>
      </dsp:txBody>
      <dsp:txXfrm>
        <a:off x="4563050" y="502000"/>
        <a:ext cx="3987797" cy="645350"/>
      </dsp:txXfrm>
    </dsp:sp>
    <dsp:sp modelId="{F870C846-3D00-4DF6-9D11-3F0C21807830}">
      <dsp:nvSpPr>
        <dsp:cNvPr id="0" name=""/>
        <dsp:cNvSpPr/>
      </dsp:nvSpPr>
      <dsp:spPr>
        <a:xfrm>
          <a:off x="4410730" y="201281"/>
          <a:ext cx="872330" cy="871196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ED6D18-3B4F-4A1D-8784-F6D3735FF8CE}">
      <dsp:nvSpPr>
        <dsp:cNvPr id="0" name=""/>
        <dsp:cNvSpPr/>
      </dsp:nvSpPr>
      <dsp:spPr>
        <a:xfrm>
          <a:off x="166272" y="1351593"/>
          <a:ext cx="3987797" cy="2186073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84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"/>
              <a:cs typeface="Cambria"/>
            </a:rPr>
            <a:t>Дополнительный налог на нефтяные компании (</a:t>
          </a:r>
          <a:r>
            <a:rPr lang="en-US" sz="1400" kern="1200" dirty="0" smtClean="0">
              <a:solidFill>
                <a:srgbClr val="000090"/>
              </a:solidFill>
              <a:latin typeface="Cambria"/>
              <a:cs typeface="Cambria"/>
            </a:rPr>
            <a:t>Supplementary Charge</a:t>
          </a:r>
          <a:r>
            <a:rPr lang="en-US" sz="1400" kern="1200" dirty="0" smtClean="0">
              <a:latin typeface="Cambria"/>
              <a:cs typeface="Cambria"/>
            </a:rPr>
            <a:t>) </a:t>
          </a:r>
          <a:r>
            <a:rPr lang="ru-RU" sz="1400" kern="1200" dirty="0" smtClean="0">
              <a:latin typeface="Cambria"/>
              <a:cs typeface="Cambria"/>
            </a:rPr>
            <a:t>на разведку и добычу: </a:t>
          </a:r>
          <a:r>
            <a:rPr lang="ru-RU" sz="1400" b="1" kern="1200" dirty="0" smtClean="0">
              <a:latin typeface="Cambria"/>
              <a:cs typeface="Cambria"/>
            </a:rPr>
            <a:t>32%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Cambria"/>
              <a:cs typeface="Cambria"/>
            </a:rPr>
            <a:t>Налог на доход от нефти (</a:t>
          </a:r>
          <a:r>
            <a:rPr lang="en-US" sz="1400" b="0" kern="1200" dirty="0" smtClean="0">
              <a:solidFill>
                <a:srgbClr val="000090"/>
              </a:solidFill>
              <a:latin typeface="Cambria"/>
              <a:cs typeface="Cambria"/>
            </a:rPr>
            <a:t>Petroleum Revenue Tax</a:t>
          </a:r>
          <a:r>
            <a:rPr lang="en-US" sz="1400" b="0" kern="1200" dirty="0" smtClean="0">
              <a:latin typeface="Cambria"/>
              <a:cs typeface="Cambria"/>
            </a:rPr>
            <a:t>)</a:t>
          </a:r>
          <a:r>
            <a:rPr lang="ru-RU" sz="1400" b="0" kern="1200" dirty="0" smtClean="0">
              <a:latin typeface="Cambria"/>
              <a:cs typeface="Cambria"/>
            </a:rPr>
            <a:t> (применяется к месторождениям, на которые лицензия была получена до 16.03.1993): </a:t>
          </a:r>
          <a:r>
            <a:rPr lang="ru-RU" sz="1400" b="1" kern="1200" dirty="0" smtClean="0">
              <a:latin typeface="Cambria"/>
              <a:cs typeface="Cambria"/>
            </a:rPr>
            <a:t>50% </a:t>
          </a:r>
          <a:r>
            <a:rPr lang="ru-RU" sz="1400" b="0" kern="1200" dirty="0" smtClean="0">
              <a:latin typeface="Cambria"/>
              <a:cs typeface="Cambria"/>
            </a:rPr>
            <a:t>от скорректированной прибыли</a:t>
          </a:r>
          <a:endParaRPr lang="ru-RU" sz="1400" b="1" kern="1200" dirty="0">
            <a:latin typeface="Cambria"/>
            <a:cs typeface="Cambria"/>
          </a:endParaRPr>
        </a:p>
      </dsp:txBody>
      <dsp:txXfrm>
        <a:off x="166272" y="1351593"/>
        <a:ext cx="3987797" cy="2186073"/>
      </dsp:txXfrm>
    </dsp:sp>
    <dsp:sp modelId="{52712828-0990-4461-AAB9-60A25754BA28}">
      <dsp:nvSpPr>
        <dsp:cNvPr id="0" name=""/>
        <dsp:cNvSpPr/>
      </dsp:nvSpPr>
      <dsp:spPr>
        <a:xfrm>
          <a:off x="2586" y="1568545"/>
          <a:ext cx="872330" cy="87119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465F07-8D90-464D-85B9-F2DF1FD42E6F}">
      <dsp:nvSpPr>
        <dsp:cNvPr id="0" name=""/>
        <dsp:cNvSpPr/>
      </dsp:nvSpPr>
      <dsp:spPr>
        <a:xfrm>
          <a:off x="4574415" y="1351593"/>
          <a:ext cx="3987797" cy="2186073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84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mbria"/>
              <a:cs typeface="Cambria"/>
            </a:rPr>
            <a:t>Налог на сверхприбыль: прогрессивная шкала ставок (</a:t>
          </a:r>
          <a:r>
            <a:rPr lang="ru-RU" sz="1500" b="1" kern="1200" dirty="0" smtClean="0">
              <a:latin typeface="Cambria"/>
              <a:cs typeface="Cambria"/>
            </a:rPr>
            <a:t>10%-60%</a:t>
          </a:r>
          <a:r>
            <a:rPr lang="ru-RU" sz="1500" kern="1200" dirty="0" smtClean="0">
              <a:latin typeface="Cambria"/>
              <a:cs typeface="Cambria"/>
            </a:rPr>
            <a:t>), применяется к части чистого дохода, превышающей 25% от суммы вычетов.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mbria"/>
              <a:cs typeface="Cambria"/>
            </a:rPr>
            <a:t>Ставки определяются по скользящей шкале и применяются к траншам дополнительной прибыли.</a:t>
          </a:r>
          <a:endParaRPr lang="ru-RU" sz="1500" kern="1200" dirty="0">
            <a:latin typeface="Cambria"/>
            <a:cs typeface="Cambria"/>
          </a:endParaRPr>
        </a:p>
      </dsp:txBody>
      <dsp:txXfrm>
        <a:off x="4574415" y="1351593"/>
        <a:ext cx="3987797" cy="2186073"/>
      </dsp:txXfrm>
    </dsp:sp>
    <dsp:sp modelId="{B50AFBD1-726E-485C-9819-221E521649D6}">
      <dsp:nvSpPr>
        <dsp:cNvPr id="0" name=""/>
        <dsp:cNvSpPr/>
      </dsp:nvSpPr>
      <dsp:spPr>
        <a:xfrm>
          <a:off x="4410730" y="1568545"/>
          <a:ext cx="872330" cy="871196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DB4434-6939-48A1-9B99-B33D28416ACB}">
      <dsp:nvSpPr>
        <dsp:cNvPr id="0" name=""/>
        <dsp:cNvSpPr/>
      </dsp:nvSpPr>
      <dsp:spPr>
        <a:xfrm>
          <a:off x="109804" y="3830868"/>
          <a:ext cx="3987797" cy="1101691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latin typeface="Cambria"/>
              <a:cs typeface="Cambria"/>
            </a:rPr>
            <a:t>Специальный нефтяной налог (</a:t>
          </a:r>
          <a:r>
            <a:rPr lang="en-US" sz="1700" b="0" kern="1200" dirty="0" smtClean="0">
              <a:solidFill>
                <a:srgbClr val="000090"/>
              </a:solidFill>
              <a:latin typeface="Cambria"/>
              <a:cs typeface="Cambria"/>
            </a:rPr>
            <a:t>Special Petroleum Tax</a:t>
          </a:r>
          <a:r>
            <a:rPr lang="en-US" sz="1700" b="0" kern="1200" dirty="0" smtClean="0">
              <a:latin typeface="Cambria"/>
              <a:cs typeface="Cambria"/>
            </a:rPr>
            <a:t>):</a:t>
          </a:r>
          <a:r>
            <a:rPr lang="en-US" sz="1700" b="1" kern="1200" dirty="0" smtClean="0">
              <a:latin typeface="Cambria"/>
              <a:cs typeface="Cambria"/>
            </a:rPr>
            <a:t> 50%</a:t>
          </a:r>
          <a:r>
            <a:rPr lang="ru-RU" sz="1700" b="1" kern="1200" dirty="0" smtClean="0">
              <a:latin typeface="Cambria"/>
              <a:cs typeface="Cambria"/>
            </a:rPr>
            <a:t> </a:t>
          </a:r>
          <a:endParaRPr lang="ru-RU" sz="1700" b="1" kern="1200" dirty="0">
            <a:latin typeface="Cambria"/>
            <a:cs typeface="Cambria"/>
          </a:endParaRPr>
        </a:p>
      </dsp:txBody>
      <dsp:txXfrm>
        <a:off x="109804" y="3830868"/>
        <a:ext cx="3987797" cy="1101691"/>
      </dsp:txXfrm>
    </dsp:sp>
    <dsp:sp modelId="{23609380-7F44-41F0-920F-6FDF3A0FCC1F}">
      <dsp:nvSpPr>
        <dsp:cNvPr id="0" name=""/>
        <dsp:cNvSpPr/>
      </dsp:nvSpPr>
      <dsp:spPr>
        <a:xfrm>
          <a:off x="2594" y="3565715"/>
          <a:ext cx="872330" cy="871196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3E2946-853A-4AA5-9226-18F9C687E942}">
      <dsp:nvSpPr>
        <dsp:cNvPr id="0" name=""/>
        <dsp:cNvSpPr/>
      </dsp:nvSpPr>
      <dsp:spPr>
        <a:xfrm>
          <a:off x="4577007" y="3887099"/>
          <a:ext cx="3987797" cy="645350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84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effectLst/>
              <a:latin typeface="Cambria"/>
              <a:cs typeface="Cambria"/>
            </a:rPr>
            <a:t>нет</a:t>
          </a:r>
          <a:endParaRPr lang="ru-RU" sz="1700" kern="1200" dirty="0">
            <a:latin typeface="Cambria"/>
            <a:cs typeface="Cambria"/>
          </a:endParaRPr>
        </a:p>
      </dsp:txBody>
      <dsp:txXfrm>
        <a:off x="4577007" y="3887099"/>
        <a:ext cx="3987797" cy="645350"/>
      </dsp:txXfrm>
    </dsp:sp>
    <dsp:sp modelId="{3015D3D2-559B-4965-BACB-07CDFCB127C6}">
      <dsp:nvSpPr>
        <dsp:cNvPr id="0" name=""/>
        <dsp:cNvSpPr/>
      </dsp:nvSpPr>
      <dsp:spPr>
        <a:xfrm>
          <a:off x="4410703" y="3597914"/>
          <a:ext cx="872330" cy="871196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797432-6825-4E62-AC73-0EA4B662531B}">
      <dsp:nvSpPr>
        <dsp:cNvPr id="0" name=""/>
        <dsp:cNvSpPr/>
      </dsp:nvSpPr>
      <dsp:spPr>
        <a:xfrm>
          <a:off x="1603638" y="0"/>
          <a:ext cx="5595584" cy="5595584"/>
        </a:xfrm>
        <a:prstGeom prst="rtTriangl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35F96-C469-45B6-B054-80CC4CFF8723}">
      <dsp:nvSpPr>
        <dsp:cNvPr id="0" name=""/>
        <dsp:cNvSpPr/>
      </dsp:nvSpPr>
      <dsp:spPr>
        <a:xfrm>
          <a:off x="167934" y="459663"/>
          <a:ext cx="4206209" cy="25444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Сильные стороны (</a:t>
          </a:r>
          <a:r>
            <a:rPr lang="en-US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Strengths)</a:t>
          </a:r>
          <a:endParaRPr lang="ru-RU" sz="2000" b="1" kern="12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снижение </a:t>
          </a: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нагрузки на </a:t>
          </a: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компании</a:t>
          </a:r>
          <a:endParaRPr lang="ru-RU" sz="1700" kern="12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создание стимулов для разработки сложных </a:t>
          </a: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месторождений</a:t>
          </a:r>
          <a:endParaRPr lang="ru-RU" sz="17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167934" y="459663"/>
        <a:ext cx="4206209" cy="2544426"/>
      </dsp:txXfrm>
    </dsp:sp>
    <dsp:sp modelId="{DDBDE850-8BCD-441D-BFE0-C1D6909D55BC}">
      <dsp:nvSpPr>
        <dsp:cNvPr id="0" name=""/>
        <dsp:cNvSpPr/>
      </dsp:nvSpPr>
      <dsp:spPr>
        <a:xfrm>
          <a:off x="4460118" y="459641"/>
          <a:ext cx="4206209" cy="25444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Слабые стороны (</a:t>
          </a:r>
          <a:r>
            <a:rPr lang="en-US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Weaknesses</a:t>
          </a: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сохранение </a:t>
          </a:r>
          <a:r>
            <a:rPr lang="ru-RU" sz="1700" kern="1200" dirty="0" smtClean="0">
              <a:solidFill>
                <a:schemeClr val="tx1"/>
              </a:solidFill>
              <a:effectLst/>
              <a:latin typeface="Cambria" pitchFamily="18" charset="0"/>
            </a:rPr>
            <a:t>потребности в адресных льготах для ряда проектов</a:t>
          </a:r>
          <a:endParaRPr lang="ru-RU" sz="17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4460118" y="459641"/>
        <a:ext cx="4206209" cy="2544426"/>
      </dsp:txXfrm>
    </dsp:sp>
    <dsp:sp modelId="{8679DBE4-21CC-4B5D-9FA7-3169EBF46FB2}">
      <dsp:nvSpPr>
        <dsp:cNvPr id="0" name=""/>
        <dsp:cNvSpPr/>
      </dsp:nvSpPr>
      <dsp:spPr>
        <a:xfrm>
          <a:off x="160361" y="3051157"/>
          <a:ext cx="4206209" cy="25444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Возможности (</a:t>
          </a:r>
          <a:r>
            <a:rPr lang="en-US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Opportunities</a:t>
          </a: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использование 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более высоких объемов собственных средств на инвестиционные 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цели</a:t>
          </a:r>
          <a:endParaRPr lang="ru-RU" sz="1500" kern="12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повышение </a:t>
          </a:r>
          <a:r>
            <a:rPr lang="ru-RU" sz="1500" kern="1200" dirty="0" err="1" smtClean="0">
              <a:solidFill>
                <a:schemeClr val="tx1"/>
              </a:solidFill>
              <a:effectLst/>
              <a:latin typeface="Cambria" pitchFamily="18" charset="0"/>
            </a:rPr>
            <a:t>транспарентности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 (по сравнению с действующим налогообложением) валовых 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показателей </a:t>
          </a:r>
          <a:endParaRPr lang="ru-RU" sz="1500" kern="12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на этой основе – увеличение 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кредитоспособности</a:t>
          </a:r>
          <a:endParaRPr lang="ru-RU" sz="1500" kern="1200" dirty="0">
            <a:solidFill>
              <a:schemeClr val="tx1"/>
            </a:solidFill>
            <a:effectLst/>
            <a:latin typeface="Cambria" pitchFamily="18" charset="0"/>
          </a:endParaRPr>
        </a:p>
      </dsp:txBody>
      <dsp:txXfrm>
        <a:off x="160361" y="3051157"/>
        <a:ext cx="4206209" cy="2544426"/>
      </dsp:txXfrm>
    </dsp:sp>
    <dsp:sp modelId="{24E1C951-91C2-42B2-998A-B0A087CFFF4A}">
      <dsp:nvSpPr>
        <dsp:cNvPr id="0" name=""/>
        <dsp:cNvSpPr/>
      </dsp:nvSpPr>
      <dsp:spPr>
        <a:xfrm>
          <a:off x="4460110" y="3051157"/>
          <a:ext cx="4206209" cy="25444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Угрозы (</a:t>
          </a:r>
          <a:r>
            <a:rPr lang="en-A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Threats</a:t>
          </a: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)</a:t>
          </a:r>
          <a:endParaRPr lang="ru-RU" sz="2000" kern="12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Многие проектные, ценовые, валютные риски берет на себя государство, в связи с чем возможно снижение доходов 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бюджета</a:t>
          </a:r>
          <a:endParaRPr lang="ru-RU" sz="1500" kern="1200" dirty="0" smtClean="0">
            <a:solidFill>
              <a:schemeClr val="tx1"/>
            </a:solidFill>
            <a:effectLst/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Распространенность «</a:t>
          </a:r>
          <a:r>
            <a:rPr lang="ru-RU" sz="1500" kern="1200" dirty="0" err="1" smtClean="0">
              <a:solidFill>
                <a:schemeClr val="tx1"/>
              </a:solidFill>
              <a:effectLst/>
              <a:latin typeface="Cambria" pitchFamily="18" charset="0"/>
            </a:rPr>
            <a:t>креативного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» учета в то время как требуется  прозрачная  система учета производственных, инвестиционных, финансовых показателей,  администрирования </a:t>
          </a:r>
          <a:r>
            <a:rPr lang="ru-RU" sz="1500" kern="1200" dirty="0" smtClean="0">
              <a:solidFill>
                <a:schemeClr val="tx1"/>
              </a:solidFill>
              <a:effectLst/>
              <a:latin typeface="Cambria" pitchFamily="18" charset="0"/>
            </a:rPr>
            <a:t>налогов</a:t>
          </a:r>
          <a:endParaRPr lang="ru-RU" sz="1500" kern="1200" dirty="0" smtClean="0">
            <a:solidFill>
              <a:schemeClr val="tx1"/>
            </a:solidFill>
            <a:effectLst/>
            <a:latin typeface="Cambria" pitchFamily="18" charset="0"/>
          </a:endParaRPr>
        </a:p>
      </dsp:txBody>
      <dsp:txXfrm>
        <a:off x="4460110" y="3051157"/>
        <a:ext cx="4206209" cy="2544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E93B8-F192-BA43-8327-5FAE20734D29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CEDF3-586A-F54E-B4A8-91263322BD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86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mbria"/>
                <a:cs typeface="Cambri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59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7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62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Щелкните значок, чтобы добавить таблицу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69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МГУ имени М.В. Ломоносова, Международный университет в Москве</a:t>
            </a:r>
          </a:p>
          <a:p>
            <a:pPr>
              <a:defRPr/>
            </a:pPr>
            <a:r>
              <a:rPr lang="en-US" dirty="0" smtClean="0"/>
              <a:t>All rights reserved ©</a:t>
            </a:r>
            <a:r>
              <a:rPr lang="ru-RU" dirty="0" smtClean="0"/>
              <a:t> 2014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84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65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79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571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5198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154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77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00009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/>
                <a:cs typeface="Cambria"/>
              </a:defRPr>
            </a:lvl1pPr>
            <a:lvl2pPr>
              <a:defRPr>
                <a:latin typeface="Cambria"/>
                <a:cs typeface="Cambria"/>
              </a:defRPr>
            </a:lvl2pPr>
            <a:lvl3pPr>
              <a:defRPr>
                <a:latin typeface="Cambria"/>
                <a:cs typeface="Cambria"/>
              </a:defRPr>
            </a:lvl3pPr>
            <a:lvl4pPr>
              <a:defRPr>
                <a:latin typeface="Cambria"/>
                <a:cs typeface="Cambria"/>
              </a:defRPr>
            </a:lvl4pPr>
            <a:lvl5pPr>
              <a:defRPr>
                <a:latin typeface="Cambria"/>
                <a:cs typeface="Cambria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884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704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450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190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595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26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152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499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703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0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152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9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081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420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727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625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Щелкните значок, чтобы добавить таблицу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698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МГУ имени М.В. Ломоносова, Международный университет в Москве</a:t>
            </a:r>
          </a:p>
          <a:p>
            <a:pPr>
              <a:defRPr/>
            </a:pPr>
            <a:r>
              <a:rPr lang="en-US" dirty="0" smtClean="0"/>
              <a:t>All rights reserved ©</a:t>
            </a:r>
            <a:r>
              <a:rPr lang="ru-RU" dirty="0" smtClean="0"/>
              <a:t> 2014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84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6576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7982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57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4998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51988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1549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7720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8848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704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4506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1900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5953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263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15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7037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4998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7037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0982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9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0812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4203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7275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6253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Щелкните значок, чтобы добавить таблицу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6981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МГУ имени М.В. Ломоносова, Международный университет в Москве</a:t>
            </a:r>
          </a:p>
          <a:p>
            <a:pPr>
              <a:defRPr/>
            </a:pPr>
            <a:r>
              <a:rPr lang="en-US" dirty="0" smtClean="0"/>
              <a:t>All rights reserved ©</a:t>
            </a:r>
            <a:r>
              <a:rPr lang="ru-RU" dirty="0" smtClean="0"/>
              <a:t> 2014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8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0982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6576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7982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5712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51988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1549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7720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8848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7043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4506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19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0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41896B1-AC43-3B47-8EC8-ECC6AF62E6A7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42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/>
          <a:ea typeface="Arial" charset="0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06BD63-467B-1F41-943F-1E8440DA9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МГУ имени М.В. Ломоносова, Международный университет в Москве All rights reserved © 2014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</a:t>
            </a:r>
            <a:r>
              <a:rPr lang="ru-RU" dirty="0"/>
              <a:t>параметры налоговой системы в нефтяной отрасли России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1249011"/>
              </p:ext>
            </p:extLst>
          </p:nvPr>
        </p:nvGraphicFramePr>
        <p:xfrm>
          <a:off x="457200" y="1600200"/>
          <a:ext cx="8229600" cy="5114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6209" y="3005237"/>
            <a:ext cx="1997188" cy="954107"/>
          </a:xfrm>
          <a:prstGeom prst="rect">
            <a:avLst/>
          </a:prstGeom>
          <a:solidFill>
            <a:srgbClr val="6ED6C4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latin typeface="Cambria"/>
                <a:cs typeface="Cambria"/>
              </a:rPr>
              <a:t>НДПИ и частично экспортная пошлина </a:t>
            </a:r>
            <a:r>
              <a:rPr lang="ru-RU" sz="1400" dirty="0">
                <a:latin typeface="Cambria"/>
                <a:cs typeface="Cambria"/>
              </a:rPr>
              <a:t>на нефть и нефтепродукты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53559" y="2936286"/>
            <a:ext cx="231049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>
                <a:latin typeface="Cambria"/>
                <a:cs typeface="Cambria"/>
              </a:rPr>
              <a:t>Экспортная пошлина </a:t>
            </a:r>
            <a:r>
              <a:rPr lang="ru-RU" sz="1300" dirty="0">
                <a:latin typeface="Cambria"/>
                <a:cs typeface="Cambria"/>
              </a:rPr>
              <a:t>при вывозе нефтепродуктов и акцизные сборы при продажах на внутреннем рынке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72076" y="3007594"/>
            <a:ext cx="22282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latin typeface="Cambria"/>
                <a:cs typeface="Cambria"/>
              </a:rPr>
              <a:t>Транспортные тарифы</a:t>
            </a:r>
            <a:r>
              <a:rPr lang="ru-RU" sz="1400" dirty="0">
                <a:latin typeface="Cambria"/>
                <a:cs typeface="Cambria"/>
              </a:rPr>
              <a:t> трубопроводных и железнодорожных монополий</a:t>
            </a:r>
          </a:p>
        </p:txBody>
      </p:sp>
    </p:spTree>
    <p:extLst>
      <p:ext uri="{BB962C8B-B14F-4D97-AF65-F5344CB8AC3E}">
        <p14:creationId xmlns="" xmlns:p14="http://schemas.microsoft.com/office/powerpoint/2010/main" val="28499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22"/>
            <a:ext cx="8712968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latin typeface="Cambria" pitchFamily="18" charset="0"/>
                <a:cs typeface="Times New Roman" pitchFamily="18" charset="0"/>
              </a:rPr>
              <a:t>Общая налоговая нагрузка на баррель добычи н.э. крупнейших российских и иностранных нефтяных </a:t>
            </a:r>
            <a:r>
              <a:rPr lang="ru-RU" sz="2800" dirty="0" smtClean="0">
                <a:latin typeface="Cambria" pitchFamily="18" charset="0"/>
                <a:cs typeface="Times New Roman" pitchFamily="18" charset="0"/>
              </a:rPr>
              <a:t>компаний </a:t>
            </a:r>
            <a:r>
              <a:rPr lang="ru-RU" sz="2000" b="0" dirty="0" smtClean="0">
                <a:solidFill>
                  <a:srgbClr val="000090"/>
                </a:solidFill>
                <a:latin typeface="Cambria"/>
                <a:cs typeface="Cambria"/>
              </a:rPr>
              <a:t>(долл. США </a:t>
            </a:r>
            <a:r>
              <a:rPr lang="en-US" sz="2000" b="0" dirty="0" smtClean="0">
                <a:solidFill>
                  <a:srgbClr val="000090"/>
                </a:solidFill>
                <a:latin typeface="Cambria"/>
                <a:cs typeface="Cambria"/>
              </a:rPr>
              <a:t>/</a:t>
            </a:r>
            <a:r>
              <a:rPr lang="ru-RU" sz="2000" b="0" dirty="0" smtClean="0">
                <a:solidFill>
                  <a:srgbClr val="000090"/>
                </a:solidFill>
                <a:latin typeface="Cambria"/>
                <a:cs typeface="Cambria"/>
              </a:rPr>
              <a:t> баррел</a:t>
            </a:r>
            <a:r>
              <a:rPr lang="ru-RU" sz="2000" b="0" dirty="0"/>
              <a:t>ь</a:t>
            </a:r>
            <a:r>
              <a:rPr lang="ru-RU" sz="2000" b="0" dirty="0" smtClean="0">
                <a:solidFill>
                  <a:srgbClr val="000090"/>
                </a:solidFill>
                <a:latin typeface="Cambria"/>
                <a:cs typeface="Cambria"/>
              </a:rPr>
              <a:t> </a:t>
            </a:r>
            <a:r>
              <a:rPr lang="ru-RU" sz="2000" b="0" dirty="0">
                <a:solidFill>
                  <a:srgbClr val="000090"/>
                </a:solidFill>
                <a:latin typeface="Cambria"/>
                <a:cs typeface="Cambria"/>
              </a:rPr>
              <a:t>н.э.)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0985274"/>
              </p:ext>
            </p:extLst>
          </p:nvPr>
        </p:nvGraphicFramePr>
        <p:xfrm>
          <a:off x="310768" y="1135552"/>
          <a:ext cx="8635916" cy="5695125"/>
        </p:xfrm>
        <a:graphic>
          <a:graphicData uri="http://schemas.openxmlformats.org/drawingml/2006/table">
            <a:tbl>
              <a:tblPr/>
              <a:tblGrid>
                <a:gridCol w="2445606"/>
                <a:gridCol w="716117"/>
                <a:gridCol w="1523533"/>
                <a:gridCol w="987665"/>
                <a:gridCol w="987665"/>
                <a:gridCol w="987665"/>
                <a:gridCol w="987665"/>
              </a:tblGrid>
              <a:tr h="462236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kern="1200" dirty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Компании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800" b="1" kern="120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9 </a:t>
                      </a:r>
                      <a:r>
                        <a:rPr lang="ru-RU" sz="1800" b="1" kern="120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мес.</a:t>
                      </a:r>
                      <a:r>
                        <a:rPr lang="ru-RU" sz="1800" b="1" kern="1200" baseline="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 2014</a:t>
                      </a:r>
                      <a:endParaRPr lang="ru-RU" sz="1800" b="1" kern="1200" dirty="0">
                        <a:solidFill>
                          <a:srgbClr val="4066D8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2013</a:t>
                      </a:r>
                      <a:endParaRPr lang="ru-RU" sz="1800" b="1" kern="1200" dirty="0">
                        <a:solidFill>
                          <a:srgbClr val="4066D8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2012</a:t>
                      </a:r>
                      <a:endParaRPr lang="ru-RU" sz="1800" b="1" kern="1200" dirty="0">
                        <a:solidFill>
                          <a:srgbClr val="4066D8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2011</a:t>
                      </a:r>
                      <a:endParaRPr lang="ru-RU" sz="1800" b="1" kern="1200" dirty="0">
                        <a:solidFill>
                          <a:srgbClr val="4066D8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4066D8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2010</a:t>
                      </a:r>
                      <a:endParaRPr lang="ru-RU" sz="1800" b="1" kern="1200" dirty="0">
                        <a:solidFill>
                          <a:srgbClr val="4066D8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16">
                <a:tc gridSpan="7"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Российские компании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kern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ОАО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"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Роснефть" 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ОАО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"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ЛУКОЙЛ"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ОАО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"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Газпром нефть"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ОАО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"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Татнефть"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ОАО "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Башнефть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"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16">
                <a:tc gridSpan="4"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Cambria"/>
                        </a:rPr>
                        <a:t>Иностранные компании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kern="1200" dirty="0">
                        <a:solidFill>
                          <a:srgbClr val="000090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ru-RU" sz="18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ru-RU" sz="18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ru-RU" sz="18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Cambri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844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Cambria"/>
                        </a:rPr>
                        <a:t>SHELL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Cambria"/>
                        </a:rPr>
                        <a:t>EXXON</a:t>
                      </a:r>
                      <a:endParaRPr lang="ru-RU" sz="1800" b="1" kern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Cambria"/>
                        </a:rPr>
                        <a:t>BP</a:t>
                      </a:r>
                      <a:endParaRPr lang="ru-RU" sz="1800" b="1" kern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7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Cambria"/>
                        </a:rPr>
                        <a:t>STATOIL</a:t>
                      </a:r>
                      <a:endParaRPr lang="ru-RU" sz="1800" b="1" dirty="0">
                        <a:latin typeface="Cambria"/>
                        <a:ea typeface="Calibri"/>
                        <a:cs typeface="Cambri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Изображение 6"/>
          <p:cNvPicPr>
            <a:picLocks/>
          </p:cNvPicPr>
          <p:nvPr/>
        </p:nvPicPr>
        <p:blipFill rotWithShape="1">
          <a:blip r:embed="rId2"/>
          <a:srcRect r="71736"/>
          <a:stretch/>
        </p:blipFill>
        <p:spPr>
          <a:xfrm>
            <a:off x="2879369" y="2928923"/>
            <a:ext cx="504000" cy="5040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/>
          </p:cNvPicPr>
          <p:nvPr/>
        </p:nvPicPr>
        <p:blipFill rotWithShape="1">
          <a:blip r:embed="rId3"/>
          <a:srcRect t="8429" r="84343" b="12108"/>
          <a:stretch/>
        </p:blipFill>
        <p:spPr>
          <a:xfrm>
            <a:off x="2879767" y="3474746"/>
            <a:ext cx="504000" cy="504000"/>
          </a:xfrm>
          <a:prstGeom prst="rect">
            <a:avLst/>
          </a:prstGeom>
        </p:spPr>
      </p:pic>
      <p:pic>
        <p:nvPicPr>
          <p:cNvPr id="15" name="Изображение 14"/>
          <p:cNvPicPr>
            <a:picLocks noChangeAspect="1"/>
          </p:cNvPicPr>
          <p:nvPr/>
        </p:nvPicPr>
        <p:blipFill rotWithShape="1">
          <a:blip r:embed="rId4"/>
          <a:srcRect b="21814"/>
          <a:stretch/>
        </p:blipFill>
        <p:spPr>
          <a:xfrm>
            <a:off x="2873550" y="2384255"/>
            <a:ext cx="507031" cy="504000"/>
          </a:xfrm>
          <a:prstGeom prst="rect">
            <a:avLst/>
          </a:prstGeom>
        </p:spPr>
      </p:pic>
      <p:pic>
        <p:nvPicPr>
          <p:cNvPr id="16" name="Изображение 15"/>
          <p:cNvPicPr>
            <a:picLocks/>
          </p:cNvPicPr>
          <p:nvPr/>
        </p:nvPicPr>
        <p:blipFill rotWithShape="1">
          <a:blip r:embed="rId5"/>
          <a:srcRect l="33671" r="33354" b="27365"/>
          <a:stretch/>
        </p:blipFill>
        <p:spPr>
          <a:xfrm>
            <a:off x="2869922" y="1846681"/>
            <a:ext cx="504000" cy="504000"/>
          </a:xfrm>
          <a:prstGeom prst="rect">
            <a:avLst/>
          </a:prstGeom>
        </p:spPr>
      </p:pic>
      <p:pic>
        <p:nvPicPr>
          <p:cNvPr id="17" name="Изображение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5698" y="4772624"/>
            <a:ext cx="543667" cy="504000"/>
          </a:xfrm>
          <a:prstGeom prst="rect">
            <a:avLst/>
          </a:prstGeom>
        </p:spPr>
      </p:pic>
      <p:pic>
        <p:nvPicPr>
          <p:cNvPr id="18" name="Изображение 17"/>
          <p:cNvPicPr>
            <a:picLocks noChangeAspect="1"/>
          </p:cNvPicPr>
          <p:nvPr/>
        </p:nvPicPr>
        <p:blipFill rotWithShape="1">
          <a:blip r:embed="rId7"/>
          <a:srcRect r="37705"/>
          <a:stretch/>
        </p:blipFill>
        <p:spPr>
          <a:xfrm>
            <a:off x="2833884" y="5861960"/>
            <a:ext cx="555481" cy="504000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758391" y="5303920"/>
            <a:ext cx="720000" cy="504000"/>
          </a:xfrm>
          <a:prstGeom prst="rect">
            <a:avLst/>
          </a:prstGeom>
        </p:spPr>
      </p:pic>
      <p:pic>
        <p:nvPicPr>
          <p:cNvPr id="20" name="Изображение 19"/>
          <p:cNvPicPr>
            <a:picLocks/>
          </p:cNvPicPr>
          <p:nvPr/>
        </p:nvPicPr>
        <p:blipFill rotWithShape="1">
          <a:blip r:embed="rId9"/>
          <a:srcRect l="32898" b="28380"/>
          <a:stretch/>
        </p:blipFill>
        <p:spPr>
          <a:xfrm>
            <a:off x="2842899" y="6392567"/>
            <a:ext cx="575999" cy="432000"/>
          </a:xfrm>
          <a:prstGeom prst="rect">
            <a:avLst/>
          </a:prstGeom>
        </p:spPr>
      </p:pic>
      <p:pic>
        <p:nvPicPr>
          <p:cNvPr id="9" name="Изображение 8"/>
          <p:cNvPicPr>
            <a:picLocks/>
          </p:cNvPicPr>
          <p:nvPr/>
        </p:nvPicPr>
        <p:blipFill rotWithShape="1">
          <a:blip r:embed="rId10"/>
          <a:srcRect l="3262" r="76418" b="6403"/>
          <a:stretch/>
        </p:blipFill>
        <p:spPr>
          <a:xfrm>
            <a:off x="2860582" y="3992256"/>
            <a:ext cx="48832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2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Возможны разные подходы к выбору налогооблагаемой базы налога на финансовый результат: 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96450"/>
            <a:ext cx="8229600" cy="4525963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sz="2000" dirty="0" smtClean="0"/>
              <a:t>применение НДД при налоговой базе чистого денежного потока от добычи, прогрессивная налоговая ставка, зависящая от отношения накопленных доходов к накопленным затратам. </a:t>
            </a:r>
          </a:p>
          <a:p>
            <a:pPr marL="457200" indent="-457200">
              <a:buNone/>
            </a:pPr>
            <a:r>
              <a:rPr lang="ru-RU" sz="2000" dirty="0" smtClean="0"/>
              <a:t>        НДД обеспечивает:</a:t>
            </a:r>
          </a:p>
          <a:p>
            <a:pPr marL="857250" lvl="1" indent="-457200"/>
            <a:r>
              <a:rPr lang="ru-RU" sz="1600" dirty="0" smtClean="0"/>
              <a:t>гибкость налогообложения, </a:t>
            </a:r>
          </a:p>
          <a:p>
            <a:pPr marL="857250" lvl="1" indent="-457200"/>
            <a:r>
              <a:rPr lang="ru-RU" sz="1600" dirty="0" smtClean="0"/>
              <a:t>рост доли государства в получаемом чистом доходе при росте мировых цен на нефть, </a:t>
            </a:r>
          </a:p>
          <a:p>
            <a:pPr marL="857250" lvl="1" indent="-457200"/>
            <a:r>
              <a:rPr lang="ru-RU" sz="1600" dirty="0" smtClean="0"/>
              <a:t>применение более низкой ставки налога для месторождений с высокими затратами на разработку обеспечивается применение.</a:t>
            </a:r>
          </a:p>
          <a:p>
            <a:pPr marL="457200" indent="-457200">
              <a:buAutoNum type="arabicParenR" startAt="2"/>
            </a:pPr>
            <a:r>
              <a:rPr lang="ru-RU" sz="2000" dirty="0" smtClean="0"/>
              <a:t>применение единой налоговой ставки и использование в качестве налоговой базы финансового результата от добычи. Такой подход проще в использовании, однако теряет ряд преимуществ 1-го варианта.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4479"/>
          </a:xfrm>
        </p:spPr>
        <p:txBody>
          <a:bodyPr/>
          <a:lstStyle/>
          <a:p>
            <a:r>
              <a:rPr lang="ru-RU" dirty="0" smtClean="0"/>
              <a:t>Последствия перехода на НФР:</a:t>
            </a:r>
            <a:br>
              <a:rPr lang="ru-RU" dirty="0" smtClean="0"/>
            </a:br>
            <a:r>
              <a:rPr lang="en-US" dirty="0" smtClean="0"/>
              <a:t>SWOT</a:t>
            </a:r>
            <a:r>
              <a:rPr lang="ru-RU" dirty="0" smtClean="0"/>
              <a:t>- анализ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729548919"/>
              </p:ext>
            </p:extLst>
          </p:nvPr>
        </p:nvGraphicFramePr>
        <p:xfrm>
          <a:off x="245663" y="917473"/>
          <a:ext cx="8666328" cy="5595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872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0821"/>
          </a:xfrm>
        </p:spPr>
        <p:txBody>
          <a:bodyPr/>
          <a:lstStyle/>
          <a:p>
            <a:r>
              <a:rPr lang="ru-RU" dirty="0" smtClean="0"/>
              <a:t>Возможные последствия ввода НФР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8291"/>
            <a:ext cx="8492836" cy="569584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ru-RU" sz="1900" dirty="0" smtClean="0"/>
              <a:t>В результате ввода НФР  поступления в бюджет могут сократиться: доходность многих проектов ТРИЗ, будет относительно невелика. </a:t>
            </a:r>
          </a:p>
          <a:p>
            <a:pPr>
              <a:spcBef>
                <a:spcPts val="1000"/>
              </a:spcBef>
            </a:pPr>
            <a:r>
              <a:rPr lang="ru-RU" sz="1900" dirty="0" smtClean="0"/>
              <a:t>Нефтяная </a:t>
            </a:r>
            <a:r>
              <a:rPr lang="ru-RU" sz="1900" dirty="0" smtClean="0"/>
              <a:t>отрасль – один </a:t>
            </a:r>
            <a:r>
              <a:rPr lang="ru-RU" sz="1900" dirty="0" smtClean="0"/>
              <a:t>из главных </a:t>
            </a:r>
            <a:r>
              <a:rPr lang="ru-RU" sz="1900" dirty="0" err="1" smtClean="0"/>
              <a:t>доходообразующих</a:t>
            </a:r>
            <a:r>
              <a:rPr lang="ru-RU" sz="1900" dirty="0" smtClean="0"/>
              <a:t> секторов экономики России: доля нефтегазовых доходов  - около 50% всех доходов федерального бюджета (Великобритания – 24%, Норвегия и ряд провинций Канады – 27</a:t>
            </a:r>
            <a:r>
              <a:rPr lang="ru-RU" sz="1900" dirty="0" smtClean="0"/>
              <a:t>%)            адаптация </a:t>
            </a:r>
            <a:r>
              <a:rPr lang="ru-RU" sz="1900" dirty="0" smtClean="0"/>
              <a:t>зарубежных успешных практик требует обязательного учета структурных особенностей и возможностей диверсификации российской экономики.</a:t>
            </a:r>
          </a:p>
          <a:p>
            <a:pPr>
              <a:buNone/>
            </a:pPr>
            <a:r>
              <a:rPr lang="ru-RU" sz="1900" dirty="0" smtClean="0"/>
              <a:t>                                                              </a:t>
            </a:r>
          </a:p>
          <a:p>
            <a:pPr>
              <a:spcBef>
                <a:spcPts val="1500"/>
              </a:spcBef>
            </a:pPr>
            <a:r>
              <a:rPr lang="ru-RU" sz="1900" dirty="0" smtClean="0"/>
              <a:t>Снижение </a:t>
            </a:r>
            <a:r>
              <a:rPr lang="ru-RU" sz="1900" dirty="0" smtClean="0"/>
              <a:t>поступлений от нефтяной отрасли в бюджет в настоящее время может привести к необратимым финансово-экономическим, социальным, политическим последствиям. </a:t>
            </a:r>
            <a:endParaRPr lang="ru-RU" sz="1900" dirty="0" smtClean="0"/>
          </a:p>
          <a:p>
            <a:pPr>
              <a:spcBef>
                <a:spcPts val="1000"/>
              </a:spcBef>
            </a:pPr>
            <a:endParaRPr lang="ru-RU" sz="1900" dirty="0" smtClean="0"/>
          </a:p>
          <a:p>
            <a:pPr>
              <a:spcBef>
                <a:spcPts val="1000"/>
              </a:spcBef>
            </a:pPr>
            <a:r>
              <a:rPr lang="ru-RU" sz="1900" dirty="0" smtClean="0"/>
              <a:t>Одномоментный </a:t>
            </a:r>
            <a:r>
              <a:rPr lang="ru-RU" sz="1900" dirty="0" smtClean="0"/>
              <a:t>и однозначный переход на НФР нецелесообразен: следует выделить этапы </a:t>
            </a:r>
            <a:r>
              <a:rPr lang="ru-RU" sz="1900" dirty="0" smtClean="0"/>
              <a:t>перехода.</a:t>
            </a:r>
            <a:endParaRPr lang="ru-RU" sz="19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21743" y="3522847"/>
            <a:ext cx="269507" cy="510139"/>
          </a:xfrm>
          <a:prstGeom prst="downArrow">
            <a:avLst/>
          </a:prstGeom>
          <a:solidFill>
            <a:srgbClr val="006DBE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12118" y="4916905"/>
            <a:ext cx="269507" cy="510139"/>
          </a:xfrm>
          <a:prstGeom prst="downArrow">
            <a:avLst/>
          </a:prstGeom>
          <a:solidFill>
            <a:srgbClr val="006DBE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4461309" y="2520215"/>
            <a:ext cx="269507" cy="510139"/>
          </a:xfrm>
          <a:prstGeom prst="downArrow">
            <a:avLst/>
          </a:prstGeom>
          <a:solidFill>
            <a:srgbClr val="2878FF">
              <a:alpha val="64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815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Этапы перехода на НДД: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63720"/>
            <a:ext cx="8270544" cy="5052990"/>
          </a:xfrm>
        </p:spPr>
        <p:txBody>
          <a:bodyPr>
            <a:noAutofit/>
          </a:bodyPr>
          <a:lstStyle/>
          <a:p>
            <a:pPr lvl="0">
              <a:spcAft>
                <a:spcPts val="1000"/>
              </a:spcAft>
            </a:pPr>
            <a:r>
              <a:rPr lang="ru-RU" sz="2000" dirty="0" smtClean="0"/>
              <a:t>выработка </a:t>
            </a:r>
            <a:r>
              <a:rPr lang="ru-RU" sz="2000" dirty="0"/>
              <a:t>системного долгосрочного видения стратегии налогообложения нефтяной отрасли; </a:t>
            </a:r>
          </a:p>
          <a:p>
            <a:pPr lvl="0">
              <a:spcAft>
                <a:spcPts val="1000"/>
              </a:spcAft>
            </a:pPr>
            <a:r>
              <a:rPr lang="ru-RU" sz="2000" dirty="0"/>
              <a:t>достижение консенсуса по параметрам </a:t>
            </a:r>
            <a:r>
              <a:rPr lang="ru-RU" sz="2000" dirty="0" smtClean="0"/>
              <a:t>НФР </a:t>
            </a:r>
            <a:r>
              <a:rPr lang="ru-RU" sz="2000" dirty="0"/>
              <a:t>(налогооблагаемой базе, ставке налога, проч.), а также ставки других отраслевых налогов (НДПИ, экспортная пошлина) при их сохранении;</a:t>
            </a:r>
          </a:p>
          <a:p>
            <a:pPr lvl="0">
              <a:spcAft>
                <a:spcPts val="1000"/>
              </a:spcAft>
            </a:pPr>
            <a:r>
              <a:rPr lang="ru-RU" sz="2000" dirty="0"/>
              <a:t>разработка контрольно-учетной системы операционных, инвестиционных, финансовых результатов при переходе на новый налоговый режим; </a:t>
            </a:r>
          </a:p>
          <a:p>
            <a:pPr lvl="0">
              <a:spcAft>
                <a:spcPts val="1000"/>
              </a:spcAft>
            </a:pPr>
            <a:r>
              <a:rPr lang="ru-RU" sz="2000" dirty="0" smtClean="0"/>
              <a:t>оценка </a:t>
            </a:r>
            <a:r>
              <a:rPr lang="ru-RU" sz="2000" dirty="0"/>
              <a:t>результатов перехода на новую систему по </a:t>
            </a:r>
            <a:r>
              <a:rPr lang="ru-RU" sz="2000" dirty="0" err="1"/>
              <a:t>пилотным</a:t>
            </a:r>
            <a:r>
              <a:rPr lang="ru-RU" sz="2000" dirty="0"/>
              <a:t> проектам;</a:t>
            </a:r>
          </a:p>
          <a:p>
            <a:pPr>
              <a:spcAft>
                <a:spcPts val="1000"/>
              </a:spcAft>
            </a:pPr>
            <a:r>
              <a:rPr lang="ru-RU" sz="2000" dirty="0"/>
              <a:t>корректировка и уточнение проекта системного изменения налогового режима на основе выявленных на </a:t>
            </a:r>
            <a:r>
              <a:rPr lang="ru-RU" sz="2000" dirty="0" err="1"/>
              <a:t>пилотных</a:t>
            </a:r>
            <a:r>
              <a:rPr lang="ru-RU" sz="2000" dirty="0"/>
              <a:t> проектах недостатков.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861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0706"/>
            <a:ext cx="8229600" cy="165771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Последние изменения в регулировании </a:t>
            </a:r>
            <a:r>
              <a:rPr lang="ru-RU" sz="2800" b="1" dirty="0"/>
              <a:t>нефтяной отрасли </a:t>
            </a:r>
            <a:r>
              <a:rPr lang="ru-RU" sz="2800" b="1" dirty="0" smtClean="0"/>
              <a:t>России: </a:t>
            </a:r>
            <a:br>
              <a:rPr lang="ru-RU" sz="2800" b="1" dirty="0" smtClean="0"/>
            </a:br>
            <a:r>
              <a:rPr lang="ru-RU" sz="2800" dirty="0" smtClean="0"/>
              <a:t>Закон N 366-ФЗ от 24.11.2014 г.: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4890" y="1838425"/>
            <a:ext cx="8229600" cy="4717586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В основе принятого Закона остаются налоги с валовых показателей - выручка от добычи, переработки, экспорта. </a:t>
            </a:r>
          </a:p>
          <a:p>
            <a:r>
              <a:rPr lang="ru-RU" sz="2800" dirty="0" smtClean="0"/>
              <a:t>Они позволяют:</a:t>
            </a:r>
          </a:p>
          <a:p>
            <a:pPr lvl="1"/>
            <a:r>
              <a:rPr lang="ru-RU" sz="2400" dirty="0" smtClean="0"/>
              <a:t> относительно эффективно администрировать налоги, </a:t>
            </a:r>
          </a:p>
          <a:p>
            <a:pPr lvl="1"/>
            <a:r>
              <a:rPr lang="ru-RU" sz="2400" dirty="0" smtClean="0"/>
              <a:t>наполнять бюджет.</a:t>
            </a:r>
          </a:p>
          <a:p>
            <a:r>
              <a:rPr lang="ru-RU" sz="2800" dirty="0" smtClean="0"/>
              <a:t>Они не позволяют:</a:t>
            </a:r>
          </a:p>
          <a:p>
            <a:pPr lvl="1"/>
            <a:r>
              <a:rPr lang="ru-RU" sz="2700" dirty="0" smtClean="0"/>
              <a:t>развивать инвестиционный потенциал самих компаний, </a:t>
            </a:r>
          </a:p>
          <a:p>
            <a:pPr lvl="1"/>
            <a:r>
              <a:rPr lang="ru-RU" sz="2700" dirty="0" smtClean="0"/>
              <a:t>обеспечивать связь финансовых результатов компаний и величины уплаченных ими налогов.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      Но:</a:t>
            </a:r>
          </a:p>
          <a:p>
            <a:pPr>
              <a:spcBef>
                <a:spcPts val="800"/>
              </a:spcBef>
              <a:buNone/>
            </a:pPr>
            <a:r>
              <a:rPr lang="ru-RU" sz="2800" dirty="0" smtClean="0"/>
              <a:t>      В ближайшие </a:t>
            </a:r>
            <a:r>
              <a:rPr lang="ru-RU" sz="2800" dirty="0" smtClean="0"/>
              <a:t>10-15 </a:t>
            </a:r>
            <a:r>
              <a:rPr lang="ru-RU" sz="2800" dirty="0" smtClean="0"/>
              <a:t>лет традиционные районы добычи могут обеспечить  требуемые объемы сырья не более чем на 50%. </a:t>
            </a:r>
          </a:p>
          <a:p>
            <a:pPr>
              <a:spcBef>
                <a:spcPts val="800"/>
              </a:spcBef>
              <a:buNone/>
            </a:pPr>
            <a:r>
              <a:rPr lang="ru-RU" sz="2800" dirty="0" smtClean="0"/>
              <a:t>      Остальные запасы нужно прирастить на новых объектах, в том числе труднодоступных → нужны ИНВЕСТИЦИИ</a:t>
            </a:r>
            <a:endParaRPr lang="ru-RU" sz="26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41686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064" y="394906"/>
            <a:ext cx="8055736" cy="837128"/>
          </a:xfrm>
        </p:spPr>
        <p:txBody>
          <a:bodyPr/>
          <a:lstStyle/>
          <a:p>
            <a:pPr lvl="1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rgbClr val="000090"/>
                </a:solidFill>
                <a:latin typeface="Cambria"/>
                <a:cs typeface="Cambria"/>
              </a:rPr>
              <a:t>Как решают эту проблему другие нефтедобывающие страны ?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064" y="1568918"/>
            <a:ext cx="8055735" cy="526983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Налогообложение финансового результата </a:t>
            </a:r>
            <a:r>
              <a:rPr lang="ru-RU" sz="2000" b="1" dirty="0" smtClean="0"/>
              <a:t>(</a:t>
            </a:r>
            <a:r>
              <a:rPr lang="ru-RU" sz="2000" b="1" dirty="0" smtClean="0"/>
              <a:t>НФР): </a:t>
            </a:r>
          </a:p>
          <a:p>
            <a:r>
              <a:rPr lang="ru-RU" sz="2000" dirty="0" smtClean="0"/>
              <a:t>взимание общего для всех отраслей налога на прибыль, </a:t>
            </a:r>
          </a:p>
          <a:p>
            <a:r>
              <a:rPr lang="ru-RU" sz="2000" dirty="0" smtClean="0"/>
              <a:t>изъятие части дохода нефтяных компаний посредством </a:t>
            </a:r>
            <a:br>
              <a:rPr lang="ru-RU" sz="2000" dirty="0" smtClean="0"/>
            </a:br>
            <a:r>
              <a:rPr lang="ru-RU" sz="2000" dirty="0" smtClean="0"/>
              <a:t>специальных налогов на сверхприбыль (в Великобритании, Норвегии, Казахстане).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НФР позволяет: </a:t>
            </a:r>
            <a:r>
              <a:rPr lang="ru-RU" sz="2000" dirty="0" smtClean="0"/>
              <a:t>  </a:t>
            </a:r>
          </a:p>
          <a:p>
            <a:pPr marL="357188" lvl="1" indent="-357188">
              <a:buFont typeface="Wingdings" pitchFamily="2" charset="2"/>
              <a:buChar char="ü"/>
            </a:pPr>
            <a:r>
              <a:rPr lang="ru-RU" sz="2000" dirty="0" smtClean="0"/>
              <a:t>учитывать конкретные особенности проектов : геологические условия добычи нефти,  степень истощения недр на конкретном участке и т.д. ; </a:t>
            </a:r>
          </a:p>
          <a:p>
            <a:pPr marL="357188" lvl="1" indent="-357188">
              <a:buFont typeface="Wingdings" pitchFamily="2" charset="2"/>
              <a:buChar char="ü"/>
            </a:pPr>
            <a:r>
              <a:rPr lang="ru-RU" sz="2000" dirty="0" smtClean="0"/>
              <a:t>обеспечивать максимальный уровень изъятий на прибыльных  месторождениях;</a:t>
            </a:r>
          </a:p>
          <a:p>
            <a:pPr marL="357188" lvl="1" indent="-357188">
              <a:buFont typeface="Wingdings" pitchFamily="2" charset="2"/>
              <a:buChar char="ü"/>
            </a:pPr>
            <a:r>
              <a:rPr lang="ru-RU" sz="2000" dirty="0" smtClean="0"/>
              <a:t>стимулировать реализацию проектов ТРИЗ, поскольку налог не взимается до окупаемости капитальных затрат или предполагает  возможность </a:t>
            </a:r>
            <a:r>
              <a:rPr lang="ru-RU" sz="2000" dirty="0" err="1" smtClean="0"/>
              <a:t>аплифта</a:t>
            </a:r>
            <a:r>
              <a:rPr lang="ru-RU" sz="2000" dirty="0" smtClean="0"/>
              <a:t> (в Норвегии). </a:t>
            </a:r>
            <a:r>
              <a:rPr lang="ru-RU" sz="20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r>
              <a:rPr lang="ru-RU" dirty="0"/>
              <a:t>Налог на прибыль в крупнейших нефтедобывающих странах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3030090"/>
              </p:ext>
            </p:extLst>
          </p:nvPr>
        </p:nvGraphicFramePr>
        <p:xfrm>
          <a:off x="348375" y="985973"/>
          <a:ext cx="8567272" cy="4937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7199" y="5688449"/>
            <a:ext cx="84584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Cambria" pitchFamily="18" charset="0"/>
              </a:rPr>
              <a:t>*в </a:t>
            </a:r>
            <a:r>
              <a:rPr lang="ru-RU" sz="1400" dirty="0">
                <a:latin typeface="Cambria" pitchFamily="18" charset="0"/>
              </a:rPr>
              <a:t>Великобритании применение </a:t>
            </a:r>
            <a:r>
              <a:rPr lang="ru-RU" sz="1400" b="1" dirty="0">
                <a:latin typeface="Cambria" pitchFamily="18" charset="0"/>
              </a:rPr>
              <a:t>правил раздельного учета </a:t>
            </a:r>
            <a:r>
              <a:rPr lang="ru-RU" sz="1400" i="1" dirty="0">
                <a:latin typeface="Cambria" pitchFamily="18" charset="0"/>
              </a:rPr>
              <a:t>(</a:t>
            </a:r>
            <a:r>
              <a:rPr lang="ru-RU" sz="1400" i="1" dirty="0" err="1">
                <a:latin typeface="Cambria" pitchFamily="18" charset="0"/>
              </a:rPr>
              <a:t>ring-fencing</a:t>
            </a:r>
            <a:r>
              <a:rPr lang="ru-RU" sz="1400" i="1" dirty="0">
                <a:latin typeface="Cambria" pitchFamily="18" charset="0"/>
              </a:rPr>
              <a:t>)</a:t>
            </a:r>
            <a:r>
              <a:rPr lang="ru-RU" sz="1400" dirty="0">
                <a:latin typeface="Cambria" pitchFamily="18" charset="0"/>
              </a:rPr>
              <a:t> доходов и расходов для деятельности по разведке и добыче нефти, что обеспечивает стабильные доходы государству, но одновременно снижает привлекательность проектов, т.к. не позволяет «субсидировать» убытки по неудачным проектам за счет прибыльных.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14785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r>
              <a:rPr lang="ru-RU" dirty="0"/>
              <a:t>Специальные налоги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 </a:t>
            </a:r>
            <a:r>
              <a:rPr lang="ru-RU" dirty="0"/>
              <a:t>финансовый </a:t>
            </a:r>
            <a:r>
              <a:rPr lang="ru-RU" dirty="0" smtClean="0"/>
              <a:t>результат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4040065"/>
              </p:ext>
            </p:extLst>
          </p:nvPr>
        </p:nvGraphicFramePr>
        <p:xfrm>
          <a:off x="348374" y="1226566"/>
          <a:ext cx="8567272" cy="5242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013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44016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Cambria" pitchFamily="18" charset="0"/>
                <a:cs typeface="Times New Roman" pitchFamily="18" charset="0"/>
              </a:rPr>
              <a:t>Динамика структуры налоговой нагрузки в среднем для крупнейших иностранных нефтяных компаний за </a:t>
            </a:r>
            <a:r>
              <a:rPr lang="ru-RU" sz="2600" dirty="0" smtClean="0">
                <a:latin typeface="Cambria" pitchFamily="18" charset="0"/>
                <a:cs typeface="Times New Roman" pitchFamily="18" charset="0"/>
              </a:rPr>
              <a:t>2010-2013 и 9 мес. 2014, %</a:t>
            </a:r>
            <a:endParaRPr lang="ru-RU" sz="2600" b="1" dirty="0" smtClean="0"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837901631"/>
              </p:ext>
            </p:extLst>
          </p:nvPr>
        </p:nvGraphicFramePr>
        <p:xfrm>
          <a:off x="251520" y="2057400"/>
          <a:ext cx="8640960" cy="352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6156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28215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Cambria" pitchFamily="18" charset="0"/>
                <a:cs typeface="Times New Roman" pitchFamily="18" charset="0"/>
              </a:rPr>
              <a:t>Структура налоговой нагрузки для компаний нефтяного сектора России </a:t>
            </a:r>
            <a:br>
              <a:rPr lang="ru-RU" sz="2600" b="1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Cambria" pitchFamily="18" charset="0"/>
                <a:cs typeface="Times New Roman" pitchFamily="18" charset="0"/>
              </a:rPr>
              <a:t>за 2010-</a:t>
            </a:r>
            <a:r>
              <a:rPr lang="ru-RU" sz="2600" dirty="0" smtClean="0">
                <a:latin typeface="Cambria" pitchFamily="18" charset="0"/>
                <a:cs typeface="Times New Roman" pitchFamily="18" charset="0"/>
              </a:rPr>
              <a:t> 2013 и 9 мес. 2014</a:t>
            </a:r>
            <a:br>
              <a:rPr lang="ru-RU" sz="26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Cambria" pitchFamily="18" charset="0"/>
                <a:cs typeface="Times New Roman" pitchFamily="18" charset="0"/>
              </a:rPr>
              <a:t>(средние значения по отрасли), %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921627600"/>
              </p:ext>
            </p:extLst>
          </p:nvPr>
        </p:nvGraphicFramePr>
        <p:xfrm>
          <a:off x="251520" y="1950344"/>
          <a:ext cx="8964487" cy="4122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49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696" y="161344"/>
            <a:ext cx="8712968" cy="11430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Cambria" pitchFamily="18" charset="0"/>
                <a:cs typeface="Times New Roman" pitchFamily="18" charset="0"/>
              </a:rPr>
              <a:t>Динамика доли налогов в выручке компаний нефтяного сектора России </a:t>
            </a:r>
            <a:br>
              <a:rPr lang="ru-RU" sz="3000" b="1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Cambria" pitchFamily="18" charset="0"/>
                <a:cs typeface="Times New Roman" pitchFamily="18" charset="0"/>
              </a:rPr>
              <a:t>за 2010-2013 и 9 мес. 2014, %</a:t>
            </a:r>
            <a:endParaRPr lang="ru-RU" sz="3000" b="1" dirty="0"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616028885"/>
              </p:ext>
            </p:extLst>
          </p:nvPr>
        </p:nvGraphicFramePr>
        <p:xfrm>
          <a:off x="365760" y="1376361"/>
          <a:ext cx="8598728" cy="516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547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7" y="332656"/>
            <a:ext cx="8544247" cy="112474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mbria" pitchFamily="18" charset="0"/>
                <a:cs typeface="Times New Roman" pitchFamily="18" charset="0"/>
              </a:rPr>
              <a:t>Динамика доли налогов в выручке крупнейших иностранных нефтяных компаний </a:t>
            </a:r>
            <a:br>
              <a:rPr lang="ru-RU" sz="2800" dirty="0">
                <a:latin typeface="Cambria" pitchFamily="18" charset="0"/>
                <a:cs typeface="Times New Roman" pitchFamily="18" charset="0"/>
              </a:rPr>
            </a:br>
            <a:r>
              <a:rPr lang="ru-RU" sz="2800" dirty="0">
                <a:latin typeface="Cambria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latin typeface="Cambria" pitchFamily="18" charset="0"/>
                <a:cs typeface="Times New Roman" pitchFamily="18" charset="0"/>
              </a:rPr>
              <a:t>2010-2013 и </a:t>
            </a:r>
            <a:r>
              <a:rPr lang="ru-RU" sz="2800" dirty="0">
                <a:latin typeface="Cambria" pitchFamily="18" charset="0"/>
                <a:cs typeface="Times New Roman" pitchFamily="18" charset="0"/>
              </a:rPr>
              <a:t>9 мес</a:t>
            </a:r>
            <a:r>
              <a:rPr lang="ru-RU" sz="2800" dirty="0" smtClean="0">
                <a:latin typeface="Cambria" pitchFamily="18" charset="0"/>
                <a:cs typeface="Times New Roman" pitchFamily="18" charset="0"/>
              </a:rPr>
              <a:t>. 2014 </a:t>
            </a:r>
            <a:endParaRPr lang="ru-RU" sz="2800" dirty="0"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5422116"/>
              </p:ext>
            </p:extLst>
          </p:nvPr>
        </p:nvGraphicFramePr>
        <p:xfrm>
          <a:off x="276225" y="1852612"/>
          <a:ext cx="8591550" cy="4096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25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тема 1">
  <a:themeElements>
    <a:clrScheme name="История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тема 1">
  <a:themeElements>
    <a:clrScheme name="История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1.thmx</Template>
  <TotalTime>2003</TotalTime>
  <Words>1038</Words>
  <Application>Microsoft Office PowerPoint</Application>
  <PresentationFormat>Экран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тема 1</vt:lpstr>
      <vt:lpstr>Специальное оформление</vt:lpstr>
      <vt:lpstr>1_тема 1</vt:lpstr>
      <vt:lpstr>1_Специальное оформление</vt:lpstr>
      <vt:lpstr>2_тема 1</vt:lpstr>
      <vt:lpstr>2_Специальное оформление</vt:lpstr>
      <vt:lpstr>Ключевые параметры налоговой системы в нефтяной отрасли России</vt:lpstr>
      <vt:lpstr>Последние изменения в регулировании нефтяной отрасли России:  Закон N 366-ФЗ от 24.11.2014 г.:</vt:lpstr>
      <vt:lpstr> Как решают эту проблему другие нефтедобывающие страны ?  </vt:lpstr>
      <vt:lpstr>Налог на прибыль в крупнейших нефтедобывающих странах</vt:lpstr>
      <vt:lpstr>Специальные налоги  на финансовый результат</vt:lpstr>
      <vt:lpstr>Динамика структуры налоговой нагрузки в среднем для крупнейших иностранных нефтяных компаний за 2010-2013 и 9 мес. 2014, %</vt:lpstr>
      <vt:lpstr>Структура налоговой нагрузки для компаний нефтяного сектора России  за 2010- 2013 и 9 мес. 2014 (средние значения по отрасли), %</vt:lpstr>
      <vt:lpstr>Динамика доли налогов в выручке компаний нефтяного сектора России  за 2010-2013 и 9 мес. 2014, %</vt:lpstr>
      <vt:lpstr>Динамика доли налогов в выручке крупнейших иностранных нефтяных компаний  за 2010-2013 и 9 мес. 2014 </vt:lpstr>
      <vt:lpstr>Общая налоговая нагрузка на баррель добычи н.э. крупнейших российских и иностранных нефтяных компаний (долл. США / баррель н.э.)</vt:lpstr>
      <vt:lpstr> Возможны разные подходы к выбору налогооблагаемой базы налога на финансовый результат:   </vt:lpstr>
      <vt:lpstr>Последствия перехода на НФР: SWOT- анализ</vt:lpstr>
      <vt:lpstr>Возможные последствия ввода НФР </vt:lpstr>
      <vt:lpstr>Этапы перехода на НДД: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«РАЗРАБОТКА ИНТЕГРИРОВАННОЙ И ВЗАИМОУВЯЗАННОЙ СИСТЕМЫ СТРАТЕГИЧЕСКИХ МОДЕЛЕЙ РАЗВИТИЯ НЕФТЕГАЗОВОГО КОМПЛЕКСА РОССИИ (первый этап)»</dc:title>
  <dc:creator>Ольга Львова</dc:creator>
  <cp:lastModifiedBy>AZbobyleva</cp:lastModifiedBy>
  <cp:revision>169</cp:revision>
  <dcterms:created xsi:type="dcterms:W3CDTF">2014-12-16T08:13:47Z</dcterms:created>
  <dcterms:modified xsi:type="dcterms:W3CDTF">2015-03-12T11:34:25Z</dcterms:modified>
</cp:coreProperties>
</file>